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embeddedFontLst>
    <p:embeddedFont>
      <p:font typeface="Avenir" panose="02000503020000020003" pitchFamily="2" charset="0"/>
      <p:regular r:id="rId44"/>
      <p:italic r:id="rId45"/>
    </p:embeddedFont>
    <p:embeddedFont>
      <p:font typeface="Caveat" pitchFamily="2" charset="0"/>
      <p:regular r:id="rId46"/>
      <p:bold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Lato Black" panose="020F0502020204030204" pitchFamily="34" charset="0"/>
      <p:bold r:id="rId56"/>
      <p:italic r:id="rId57"/>
      <p:boldItalic r:id="rId58"/>
    </p:embeddedFont>
    <p:embeddedFont>
      <p:font typeface="Play" pitchFamily="2" charset="0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D2tYRIyToTpi7NnVD6Yg+ZITg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0E8C15-8DB0-4B30-A7D0-B62D8CD1C6C9}">
  <a:tblStyle styleId="{C50E8C15-8DB0-4B30-A7D0-B62D8CD1C6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61" Type="http://customschemas.google.com/relationships/presentationmetadata" Target="meta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6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Team Health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Org overview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1 – 1 hour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2 – 1 Hour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OKRs are Homework </a:t>
            </a:r>
            <a:r>
              <a:rPr lang="en-US" i="1"/>
              <a:t>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7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T2 - July 2014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Carrie - Sept 2023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Jaclyn - Oct 2023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Zoe - Dec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SPT Dept launch in Fall 2018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expanding Randy's capacity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Government Relations and Advocacy work to support funding consistency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2018 - 3 People, newly resourced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PDT, always existed, in new configuration Fall 2022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&amp; Student Impact (articulating)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Content and Curriculum for every level of the program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Delivery systems and resources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"PDT team prior to 2022 existed of: Sr Dir; 3 Director; 4 PBSs &amp; CCRSs"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 PDT Footprint has 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There have been additional resources </a:t>
            </a:r>
            <a:endParaRPr/>
          </a:p>
          <a:p>
            <a:pPr marL="291465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Now: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3 Directors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Trainers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OY Manager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Currently working on Operations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Innovations Lab 2023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Collaborative Design Solutions (Internal and External Collaborators to build new programmatically and new solutions in a collaborative way)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Why do these departments all fall together? </a:t>
            </a:r>
            <a:endParaRPr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</p:txBody>
      </p:sp>
      <p:sp>
        <p:nvSpPr>
          <p:cNvPr id="242" name="Google Shape;242;p7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Team Health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Org overview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1 – 1 hour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2 – 1 Hour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OKRs are Homework </a:t>
            </a:r>
            <a:r>
              <a:rPr lang="en-US" i="1"/>
              <a:t>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7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T2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Objective: aligning for </a:t>
            </a:r>
            <a:endParaRPr/>
          </a:p>
        </p:txBody>
      </p:sp>
      <p:sp>
        <p:nvSpPr>
          <p:cNvPr id="269" name="Google Shape;269;p8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T2 - July 2014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Carrie - Sept 2023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Jaclyn - Oct 2023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Zoe - Dec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SPT Dept launch in Fall 2018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expanding Randy's capacity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Government Relations and Advocacy work to support funding consistency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2018 - 3 People, newly resourced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PDT, always existed, in new configuration Fall 2022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&amp; Student Impact (articulating)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Content and Curriculum for every level of the program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Delivery systems and resources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"PDT team prior to 2022 existed of: Sr Dir; 3 Director; 4 PBSs &amp; CCRSs"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 PDT Footprint has 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There have been additional resources </a:t>
            </a:r>
            <a:endParaRPr/>
          </a:p>
          <a:p>
            <a:pPr marL="291465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Now: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3 Directors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Trainers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OY Manager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Currently working on Operations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Innovations Lab 2023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Collaborative Design Solutions (Internal and External Collaborators to build new programmatically and new solutions in a collaborative way)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Why do these departments all fall together? </a:t>
            </a:r>
            <a:endParaRPr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</p:txBody>
      </p:sp>
      <p:sp>
        <p:nvSpPr>
          <p:cNvPr id="278" name="Google Shape;278;p8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Objective: aligning for </a:t>
            </a:r>
            <a:endParaRPr/>
          </a:p>
        </p:txBody>
      </p:sp>
      <p:sp>
        <p:nvSpPr>
          <p:cNvPr id="287" name="Google Shape;287;p8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Org overview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1 – 1 hour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8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Objective: aligning for </a:t>
            </a:r>
            <a:endParaRPr/>
          </a:p>
        </p:txBody>
      </p:sp>
      <p:sp>
        <p:nvSpPr>
          <p:cNvPr id="309" name="Google Shape;309;p8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ea8e370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ea8e370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T2 - July 2014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Carrie - Sept 2023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Jaclyn - Oct 2023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Zoe - Dec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SPT Dept launch in Fall 2018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expanding Randy's capacity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Government Relations and Advocacy work to support funding consistency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2018 - 3 People, newly resourced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PDT, always existed, in new configuration Fall 2022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&amp; Student Impact (articulating)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Content and Curriculum for every level of the program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Delivery systems and resources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"PDT team prior to 2022 existed of: Sr Dir; 3 Director; 4 PBSs &amp; CCRSs"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 PDT Footprint has 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There have been additional resources </a:t>
            </a:r>
            <a:endParaRPr/>
          </a:p>
          <a:p>
            <a:pPr marL="291465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Now: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3 Directors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Trainers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OY Manager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Currently working on Operations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Innovations Lab 2023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Collaborative Design Solutions (Internal and External Collaborators to build new programmatically and new solutions in a collaborative way)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Why do these departments all fall together? </a:t>
            </a:r>
            <a:endParaRPr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</p:txBody>
      </p:sp>
      <p:sp>
        <p:nvSpPr>
          <p:cNvPr id="318" name="Google Shape;318;p8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8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fb6507a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2fb6507a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8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fbe08a7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2ffbe08a7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Objective: aligning for </a:t>
            </a:r>
            <a:endParaRPr/>
          </a:p>
        </p:txBody>
      </p:sp>
      <p:sp>
        <p:nvSpPr>
          <p:cNvPr id="364" name="Google Shape;364;p8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p8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Team Health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Org overview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1 – 1 hour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2 – 1 Hour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OKRs are Homework </a:t>
            </a:r>
            <a:r>
              <a:rPr lang="en-US" i="1"/>
              <a:t>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6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6" name="Google Shape;3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Objective: aligning for </a:t>
            </a:r>
            <a:endParaRPr/>
          </a:p>
        </p:txBody>
      </p:sp>
      <p:sp>
        <p:nvSpPr>
          <p:cNvPr id="404" name="Google Shape;404;p9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3" name="Google Shape;413;p9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1" name="Google Shape;421;p9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Team Health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Org overview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1 – 1 hour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2 – 1 Hour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OKRs are Homework </a:t>
            </a:r>
            <a:r>
              <a:rPr lang="en-US" i="1"/>
              <a:t>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0" name="Google Shape;450;p9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fea8e370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2fea8e370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6" name="Google Shape;466;g2fea8e3708f_0_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4" name="Google Shape;4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Jennifer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Tommy to close out with final words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4" name="Google Shape;484;p9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7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Org overview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Defining priorities 1 – 1 hour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Calibrating for Success – 30 Minutes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3" name="Google Shape;493;p9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7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Objective: aligning for </a:t>
            </a:r>
            <a:endParaRPr/>
          </a:p>
        </p:txBody>
      </p:sp>
      <p:sp>
        <p:nvSpPr>
          <p:cNvPr id="207" name="Google Shape;207;p7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T2 - July 2014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Carrie - Sept 2023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Jaclyn - Oct 2023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Zoe - Dec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SPT Dept launch in Fall 2018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expanding Randy's capacity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Government Relations and Advocacy work to support funding consistency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2018 - 3 People, newly resourced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PDT, always existed, in new configuration Fall 2022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&amp; Student Impact (articulating)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Content and Curriculum for every level of the program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Delivery systems and resources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"PDT team prior to 2022 existed of: Sr Dir; 3 Director; 4 PBSs &amp; CCRSs"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 PDT Footprint has 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There have been additional resources </a:t>
            </a:r>
            <a:endParaRPr/>
          </a:p>
          <a:p>
            <a:pPr marL="291465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Now: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3 Directors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Trainers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OY Manager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Currently working on Operations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Innovations Lab 2023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Collaborative Design Solutions (Internal and External Collaborators to build new programmatically and new solutions in a collaborative way)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Why do these departments all fall together? </a:t>
            </a:r>
            <a:endParaRPr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</p:txBody>
      </p:sp>
      <p:sp>
        <p:nvSpPr>
          <p:cNvPr id="216" name="Google Shape;216;p7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T2 - July 2014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Carrie - Sept 2023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Jaclyn - Oct 2023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Zoe - Dec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SPT Dept launch in Fall 2018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expanding Randy's capacity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Government Relations and Advocacy work to support funding consistency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2018 - 3 People, newly resourced 2022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PDT, always existed, in new configuration Fall 2022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&amp; Student Impact (articulating)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Content and Curriculum for every level of the program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Delivery systems and resources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"PDT team prior to 2022 existed of: Sr Dir; 3 Director; 4 PBSs &amp; CCRSs"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 PDT Footprint has </a:t>
            </a:r>
            <a:endParaRPr/>
          </a:p>
          <a:p>
            <a:pPr marL="245745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There have been additional resources </a:t>
            </a:r>
            <a:endParaRPr/>
          </a:p>
          <a:p>
            <a:pPr marL="291465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Now: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3 Directors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Program Design Trainers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OY Manager </a:t>
            </a:r>
            <a:endParaRPr/>
          </a:p>
          <a:p>
            <a:pPr marL="337185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Currently working on Operations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Innovations Lab 2023 </a:t>
            </a:r>
            <a:endParaRPr/>
          </a:p>
          <a:p>
            <a:pPr marL="200025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Collaborative Design Solutions (Internal and External Collaborators to build new programmatically and new solutions in a collaborative way) </a:t>
            </a:r>
            <a:endParaRPr/>
          </a:p>
          <a:p>
            <a:pPr marL="154305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i="1"/>
              <a:t>Why do these departments all fall together? </a:t>
            </a:r>
            <a:endParaRPr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  <a:p>
            <a:pPr marL="2000250" lvl="4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i="1"/>
          </a:p>
        </p:txBody>
      </p:sp>
      <p:sp>
        <p:nvSpPr>
          <p:cNvPr id="225" name="Google Shape;225;p7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photo">
  <p:cSld name="Full screen pho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>
            <a:spLocks noGrp="1"/>
          </p:cNvSpPr>
          <p:nvPr>
            <p:ph type="pic" idx="2"/>
          </p:nvPr>
        </p:nvSpPr>
        <p:spPr>
          <a:xfrm>
            <a:off x="0" y="1650"/>
            <a:ext cx="12191999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2"/>
          <p:cNvSpPr/>
          <p:nvPr/>
        </p:nvSpPr>
        <p:spPr>
          <a:xfrm>
            <a:off x="181154" y="6081623"/>
            <a:ext cx="1932317" cy="6469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line headline - main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0"/>
          <p:cNvSpPr txBox="1">
            <a:spLocks noGrp="1"/>
          </p:cNvSpPr>
          <p:nvPr>
            <p:ph type="title"/>
          </p:nvPr>
        </p:nvSpPr>
        <p:spPr>
          <a:xfrm>
            <a:off x="377568" y="0"/>
            <a:ext cx="11436864" cy="10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line headline">
  <p:cSld name="1_two line headlin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9"/>
          <p:cNvSpPr txBox="1">
            <a:spLocks noGrp="1"/>
          </p:cNvSpPr>
          <p:nvPr>
            <p:ph type="body" idx="1"/>
          </p:nvPr>
        </p:nvSpPr>
        <p:spPr>
          <a:xfrm>
            <a:off x="374134" y="1752601"/>
            <a:ext cx="11370191" cy="418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9"/>
          <p:cNvSpPr txBox="1">
            <a:spLocks noGrp="1"/>
          </p:cNvSpPr>
          <p:nvPr>
            <p:ph type="title"/>
          </p:nvPr>
        </p:nvSpPr>
        <p:spPr>
          <a:xfrm>
            <a:off x="374136" y="1"/>
            <a:ext cx="11436864" cy="14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changeable image holder">
  <p:cSld name="Cover with changeable image hol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0866" y="458799"/>
            <a:ext cx="6665689" cy="4441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61"/>
          <p:cNvGrpSpPr/>
          <p:nvPr/>
        </p:nvGrpSpPr>
        <p:grpSpPr>
          <a:xfrm>
            <a:off x="2605501" y="-119190"/>
            <a:ext cx="10121900" cy="6836690"/>
            <a:chOff x="2605501" y="-119190"/>
            <a:chExt cx="10121900" cy="6836690"/>
          </a:xfrm>
        </p:grpSpPr>
        <p:sp>
          <p:nvSpPr>
            <p:cNvPr id="92" name="Google Shape;92;p61"/>
            <p:cNvSpPr/>
            <p:nvPr/>
          </p:nvSpPr>
          <p:spPr>
            <a:xfrm rot="-242585">
              <a:off x="4292014" y="4158970"/>
              <a:ext cx="7126747" cy="1586422"/>
            </a:xfrm>
            <a:prstGeom prst="parallelogram">
              <a:avLst>
                <a:gd name="adj" fmla="val 25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1"/>
            <p:cNvSpPr/>
            <p:nvPr/>
          </p:nvSpPr>
          <p:spPr>
            <a:xfrm rot="-242585">
              <a:off x="4904708" y="129613"/>
              <a:ext cx="7081123" cy="666972"/>
            </a:xfrm>
            <a:custGeom>
              <a:avLst/>
              <a:gdLst/>
              <a:ahLst/>
              <a:cxnLst/>
              <a:rect l="l" t="t" r="r" b="b"/>
              <a:pathLst>
                <a:path w="7081123" h="666972" extrusionOk="0">
                  <a:moveTo>
                    <a:pt x="0" y="666972"/>
                  </a:moveTo>
                  <a:lnTo>
                    <a:pt x="166743" y="0"/>
                  </a:lnTo>
                  <a:lnTo>
                    <a:pt x="7081123" y="182293"/>
                  </a:lnTo>
                  <a:lnTo>
                    <a:pt x="6960004" y="666972"/>
                  </a:lnTo>
                  <a:lnTo>
                    <a:pt x="0" y="666972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1"/>
            <p:cNvSpPr/>
            <p:nvPr/>
          </p:nvSpPr>
          <p:spPr>
            <a:xfrm rot="-4943773">
              <a:off x="8618456" y="2604754"/>
              <a:ext cx="6102475" cy="1319526"/>
            </a:xfrm>
            <a:custGeom>
              <a:avLst/>
              <a:gdLst/>
              <a:ahLst/>
              <a:cxnLst/>
              <a:rect l="l" t="t" r="r" b="b"/>
              <a:pathLst>
                <a:path w="6102475" h="1319526" extrusionOk="0">
                  <a:moveTo>
                    <a:pt x="0" y="1319526"/>
                  </a:moveTo>
                  <a:lnTo>
                    <a:pt x="289466" y="0"/>
                  </a:lnTo>
                  <a:lnTo>
                    <a:pt x="6102475" y="0"/>
                  </a:lnTo>
                  <a:lnTo>
                    <a:pt x="5915777" y="690800"/>
                  </a:lnTo>
                  <a:lnTo>
                    <a:pt x="0" y="1319526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1"/>
            <p:cNvSpPr/>
            <p:nvPr/>
          </p:nvSpPr>
          <p:spPr>
            <a:xfrm rot="-4943773">
              <a:off x="734360" y="2507575"/>
              <a:ext cx="6403764" cy="1830218"/>
            </a:xfrm>
            <a:custGeom>
              <a:avLst/>
              <a:gdLst/>
              <a:ahLst/>
              <a:cxnLst/>
              <a:rect l="l" t="t" r="r" b="b"/>
              <a:pathLst>
                <a:path w="6403764" h="1830218" extrusionOk="0">
                  <a:moveTo>
                    <a:pt x="0" y="1819375"/>
                  </a:moveTo>
                  <a:lnTo>
                    <a:pt x="68585" y="243796"/>
                  </a:lnTo>
                  <a:lnTo>
                    <a:pt x="6403764" y="0"/>
                  </a:lnTo>
                  <a:cubicBezTo>
                    <a:pt x="6403216" y="610073"/>
                    <a:pt x="6402669" y="1220145"/>
                    <a:pt x="6402121" y="1830218"/>
                  </a:cubicBezTo>
                  <a:lnTo>
                    <a:pt x="0" y="1819375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61"/>
          <p:cNvSpPr/>
          <p:nvPr/>
        </p:nvSpPr>
        <p:spPr>
          <a:xfrm>
            <a:off x="285751" y="6095650"/>
            <a:ext cx="1648924" cy="69567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1"/>
          <p:cNvSpPr txBox="1"/>
          <p:nvPr/>
        </p:nvSpPr>
        <p:spPr>
          <a:xfrm>
            <a:off x="3681741" y="6096169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1"/>
          <p:cNvSpPr/>
          <p:nvPr/>
        </p:nvSpPr>
        <p:spPr>
          <a:xfrm>
            <a:off x="-2802175" y="226266"/>
            <a:ext cx="14582775" cy="7943850"/>
          </a:xfrm>
          <a:custGeom>
            <a:avLst/>
            <a:gdLst/>
            <a:ahLst/>
            <a:cxnLst/>
            <a:rect l="l" t="t" r="r" b="b"/>
            <a:pathLst>
              <a:path w="14582775" h="7943850" extrusionOk="0">
                <a:moveTo>
                  <a:pt x="9952015" y="306473"/>
                </a:moveTo>
                <a:lnTo>
                  <a:pt x="14582732" y="0"/>
                </a:lnTo>
                <a:lnTo>
                  <a:pt x="14059363" y="3955512"/>
                </a:lnTo>
                <a:lnTo>
                  <a:pt x="3088068" y="4716107"/>
                </a:lnTo>
                <a:lnTo>
                  <a:pt x="2662097" y="7778528"/>
                </a:lnTo>
                <a:lnTo>
                  <a:pt x="0" y="7943239"/>
                </a:lnTo>
              </a:path>
            </a:pathLst>
          </a:custGeom>
          <a:noFill/>
          <a:ln w="15500" cap="flat" cmpd="sng">
            <a:solidFill>
              <a:srgbClr val="C0CD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61"/>
          <p:cNvGrpSpPr/>
          <p:nvPr/>
        </p:nvGrpSpPr>
        <p:grpSpPr>
          <a:xfrm>
            <a:off x="1453271" y="453863"/>
            <a:ext cx="4162425" cy="6747350"/>
            <a:chOff x="1269096" y="417796"/>
            <a:chExt cx="3898469" cy="6319474"/>
          </a:xfrm>
        </p:grpSpPr>
        <p:sp>
          <p:nvSpPr>
            <p:cNvPr id="100" name="Google Shape;100;p61"/>
            <p:cNvSpPr/>
            <p:nvPr/>
          </p:nvSpPr>
          <p:spPr>
            <a:xfrm>
              <a:off x="3892387" y="1279407"/>
              <a:ext cx="831215" cy="4488815"/>
            </a:xfrm>
            <a:custGeom>
              <a:avLst/>
              <a:gdLst/>
              <a:ahLst/>
              <a:cxnLst/>
              <a:rect l="l" t="t" r="r" b="b"/>
              <a:pathLst>
                <a:path w="831215" h="4488815" extrusionOk="0">
                  <a:moveTo>
                    <a:pt x="229483" y="4458549"/>
                  </a:moveTo>
                  <a:lnTo>
                    <a:pt x="39131" y="4458549"/>
                  </a:lnTo>
                  <a:lnTo>
                    <a:pt x="52066" y="4458643"/>
                  </a:lnTo>
                  <a:lnTo>
                    <a:pt x="64940" y="4459019"/>
                  </a:lnTo>
                  <a:lnTo>
                    <a:pt x="103171" y="4461819"/>
                  </a:lnTo>
                  <a:lnTo>
                    <a:pt x="153119" y="4469335"/>
                  </a:lnTo>
                  <a:lnTo>
                    <a:pt x="201713" y="4481001"/>
                  </a:lnTo>
                  <a:lnTo>
                    <a:pt x="225441" y="4488331"/>
                  </a:lnTo>
                  <a:lnTo>
                    <a:pt x="229483" y="4458549"/>
                  </a:lnTo>
                  <a:close/>
                </a:path>
                <a:path w="831215" h="4488815" extrusionOk="0">
                  <a:moveTo>
                    <a:pt x="596328" y="0"/>
                  </a:moveTo>
                  <a:lnTo>
                    <a:pt x="0" y="4459997"/>
                  </a:lnTo>
                  <a:lnTo>
                    <a:pt x="13095" y="4459223"/>
                  </a:lnTo>
                  <a:lnTo>
                    <a:pt x="26140" y="4458742"/>
                  </a:lnTo>
                  <a:lnTo>
                    <a:pt x="39131" y="4458549"/>
                  </a:lnTo>
                  <a:lnTo>
                    <a:pt x="229483" y="4458549"/>
                  </a:lnTo>
                  <a:lnTo>
                    <a:pt x="830397" y="31112"/>
                  </a:lnTo>
                  <a:lnTo>
                    <a:pt x="776187" y="31112"/>
                  </a:lnTo>
                  <a:lnTo>
                    <a:pt x="737629" y="29791"/>
                  </a:lnTo>
                  <a:lnTo>
                    <a:pt x="699744" y="25714"/>
                  </a:lnTo>
                  <a:lnTo>
                    <a:pt x="650441" y="16191"/>
                  </a:lnTo>
                  <a:lnTo>
                    <a:pt x="602729" y="2241"/>
                  </a:lnTo>
                  <a:lnTo>
                    <a:pt x="596328" y="0"/>
                  </a:lnTo>
                  <a:close/>
                </a:path>
                <a:path w="831215" h="4488815" extrusionOk="0">
                  <a:moveTo>
                    <a:pt x="830876" y="27581"/>
                  </a:moveTo>
                  <a:lnTo>
                    <a:pt x="825653" y="28139"/>
                  </a:lnTo>
                  <a:lnTo>
                    <a:pt x="820596" y="29153"/>
                  </a:lnTo>
                  <a:lnTo>
                    <a:pt x="815322" y="29566"/>
                  </a:lnTo>
                  <a:lnTo>
                    <a:pt x="802219" y="30407"/>
                  </a:lnTo>
                  <a:lnTo>
                    <a:pt x="789172" y="30921"/>
                  </a:lnTo>
                  <a:lnTo>
                    <a:pt x="776187" y="31112"/>
                  </a:lnTo>
                  <a:lnTo>
                    <a:pt x="830397" y="31112"/>
                  </a:lnTo>
                  <a:lnTo>
                    <a:pt x="830876" y="27581"/>
                  </a:lnTo>
                  <a:close/>
                </a:path>
              </a:pathLst>
            </a:custGeom>
            <a:solidFill>
              <a:srgbClr val="333E4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1"/>
            <p:cNvSpPr/>
            <p:nvPr/>
          </p:nvSpPr>
          <p:spPr>
            <a:xfrm>
              <a:off x="1934312" y="3743743"/>
              <a:ext cx="1816100" cy="2133600"/>
            </a:xfrm>
            <a:custGeom>
              <a:avLst/>
              <a:gdLst/>
              <a:ahLst/>
              <a:cxnLst/>
              <a:rect l="l" t="t" r="r" b="b"/>
              <a:pathLst>
                <a:path w="1816100" h="2133600" extrusionOk="0">
                  <a:moveTo>
                    <a:pt x="185658" y="0"/>
                  </a:moveTo>
                  <a:lnTo>
                    <a:pt x="159174" y="27451"/>
                  </a:lnTo>
                  <a:lnTo>
                    <a:pt x="130782" y="52980"/>
                  </a:lnTo>
                  <a:lnTo>
                    <a:pt x="100576" y="76464"/>
                  </a:lnTo>
                  <a:lnTo>
                    <a:pt x="68648" y="97777"/>
                  </a:lnTo>
                  <a:lnTo>
                    <a:pt x="35091" y="116794"/>
                  </a:lnTo>
                  <a:lnTo>
                    <a:pt x="0" y="133392"/>
                  </a:lnTo>
                  <a:lnTo>
                    <a:pt x="1633733" y="2133133"/>
                  </a:lnTo>
                  <a:lnTo>
                    <a:pt x="1658690" y="2104197"/>
                  </a:lnTo>
                  <a:lnTo>
                    <a:pt x="1685444" y="2076912"/>
                  </a:lnTo>
                  <a:lnTo>
                    <a:pt x="1713928" y="2051385"/>
                  </a:lnTo>
                  <a:lnTo>
                    <a:pt x="1744072" y="2027722"/>
                  </a:lnTo>
                  <a:lnTo>
                    <a:pt x="1775808" y="2006029"/>
                  </a:lnTo>
                  <a:lnTo>
                    <a:pt x="1809067" y="1986411"/>
                  </a:lnTo>
                  <a:lnTo>
                    <a:pt x="1815797" y="1982797"/>
                  </a:lnTo>
                  <a:lnTo>
                    <a:pt x="185658" y="0"/>
                  </a:lnTo>
                  <a:close/>
                </a:path>
              </a:pathLst>
            </a:custGeom>
            <a:solidFill>
              <a:srgbClr val="333E4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1"/>
            <p:cNvSpPr/>
            <p:nvPr/>
          </p:nvSpPr>
          <p:spPr>
            <a:xfrm>
              <a:off x="3380064" y="5587285"/>
              <a:ext cx="1149985" cy="1149985"/>
            </a:xfrm>
            <a:custGeom>
              <a:avLst/>
              <a:gdLst/>
              <a:ahLst/>
              <a:cxnLst/>
              <a:rect l="l" t="t" r="r" b="b"/>
              <a:pathLst>
                <a:path w="1149984" h="1149984" extrusionOk="0">
                  <a:moveTo>
                    <a:pt x="578708" y="0"/>
                  </a:moveTo>
                  <a:lnTo>
                    <a:pt x="565740" y="71"/>
                  </a:lnTo>
                  <a:lnTo>
                    <a:pt x="552716" y="435"/>
                  </a:lnTo>
                  <a:lnTo>
                    <a:pt x="539638" y="1097"/>
                  </a:lnTo>
                  <a:lnTo>
                    <a:pt x="534828" y="1414"/>
                  </a:lnTo>
                  <a:lnTo>
                    <a:pt x="530961" y="1507"/>
                  </a:lnTo>
                  <a:lnTo>
                    <a:pt x="491725" y="5873"/>
                  </a:lnTo>
                  <a:lnTo>
                    <a:pt x="453417" y="12805"/>
                  </a:lnTo>
                  <a:lnTo>
                    <a:pt x="416111" y="22199"/>
                  </a:lnTo>
                  <a:lnTo>
                    <a:pt x="368049" y="38378"/>
                  </a:lnTo>
                  <a:lnTo>
                    <a:pt x="322066" y="58506"/>
                  </a:lnTo>
                  <a:lnTo>
                    <a:pt x="287617" y="77073"/>
                  </a:lnTo>
                  <a:lnTo>
                    <a:pt x="254366" y="97975"/>
                  </a:lnTo>
                  <a:lnTo>
                    <a:pt x="223117" y="120614"/>
                  </a:lnTo>
                  <a:lnTo>
                    <a:pt x="184498" y="153417"/>
                  </a:lnTo>
                  <a:lnTo>
                    <a:pt x="149280" y="189106"/>
                  </a:lnTo>
                  <a:lnTo>
                    <a:pt x="119198" y="225564"/>
                  </a:lnTo>
                  <a:lnTo>
                    <a:pt x="93810" y="261857"/>
                  </a:lnTo>
                  <a:lnTo>
                    <a:pt x="71240" y="299608"/>
                  </a:lnTo>
                  <a:lnTo>
                    <a:pt x="51584" y="338714"/>
                  </a:lnTo>
                  <a:lnTo>
                    <a:pt x="34943" y="379071"/>
                  </a:lnTo>
                  <a:lnTo>
                    <a:pt x="21415" y="420576"/>
                  </a:lnTo>
                  <a:lnTo>
                    <a:pt x="11097" y="463125"/>
                  </a:lnTo>
                  <a:lnTo>
                    <a:pt x="4090" y="506615"/>
                  </a:lnTo>
                  <a:lnTo>
                    <a:pt x="490" y="550942"/>
                  </a:lnTo>
                  <a:lnTo>
                    <a:pt x="0" y="573388"/>
                  </a:lnTo>
                  <a:lnTo>
                    <a:pt x="398" y="596004"/>
                  </a:lnTo>
                  <a:lnTo>
                    <a:pt x="7205" y="665647"/>
                  </a:lnTo>
                  <a:lnTo>
                    <a:pt x="16335" y="711186"/>
                  </a:lnTo>
                  <a:lnTo>
                    <a:pt x="28929" y="755258"/>
                  </a:lnTo>
                  <a:lnTo>
                    <a:pt x="44826" y="797727"/>
                  </a:lnTo>
                  <a:lnTo>
                    <a:pt x="63870" y="838456"/>
                  </a:lnTo>
                  <a:lnTo>
                    <a:pt x="85900" y="877309"/>
                  </a:lnTo>
                  <a:lnTo>
                    <a:pt x="110757" y="914151"/>
                  </a:lnTo>
                  <a:lnTo>
                    <a:pt x="138284" y="948845"/>
                  </a:lnTo>
                  <a:lnTo>
                    <a:pt x="168321" y="981254"/>
                  </a:lnTo>
                  <a:lnTo>
                    <a:pt x="200709" y="1011243"/>
                  </a:lnTo>
                  <a:lnTo>
                    <a:pt x="235289" y="1038675"/>
                  </a:lnTo>
                  <a:lnTo>
                    <a:pt x="271903" y="1063415"/>
                  </a:lnTo>
                  <a:lnTo>
                    <a:pt x="310392" y="1085325"/>
                  </a:lnTo>
                  <a:lnTo>
                    <a:pt x="350596" y="1104270"/>
                  </a:lnTo>
                  <a:lnTo>
                    <a:pt x="392357" y="1120113"/>
                  </a:lnTo>
                  <a:lnTo>
                    <a:pt x="435517" y="1132719"/>
                  </a:lnTo>
                  <a:lnTo>
                    <a:pt x="479915" y="1141951"/>
                  </a:lnTo>
                  <a:lnTo>
                    <a:pt x="525394" y="1147672"/>
                  </a:lnTo>
                  <a:lnTo>
                    <a:pt x="571795" y="1149748"/>
                  </a:lnTo>
                  <a:lnTo>
                    <a:pt x="618957" y="1148041"/>
                  </a:lnTo>
                  <a:lnTo>
                    <a:pt x="665829" y="1142531"/>
                  </a:lnTo>
                  <a:lnTo>
                    <a:pt x="711369" y="1133400"/>
                  </a:lnTo>
                  <a:lnTo>
                    <a:pt x="755442" y="1120805"/>
                  </a:lnTo>
                  <a:lnTo>
                    <a:pt x="797912" y="1104907"/>
                  </a:lnTo>
                  <a:lnTo>
                    <a:pt x="838642" y="1085862"/>
                  </a:lnTo>
                  <a:lnTo>
                    <a:pt x="877496" y="1063832"/>
                  </a:lnTo>
                  <a:lnTo>
                    <a:pt x="914339" y="1038973"/>
                  </a:lnTo>
                  <a:lnTo>
                    <a:pt x="949033" y="1011446"/>
                  </a:lnTo>
                  <a:lnTo>
                    <a:pt x="981443" y="981409"/>
                  </a:lnTo>
                  <a:lnTo>
                    <a:pt x="1011432" y="949020"/>
                  </a:lnTo>
                  <a:lnTo>
                    <a:pt x="1038865" y="914439"/>
                  </a:lnTo>
                  <a:lnTo>
                    <a:pt x="1063604" y="877825"/>
                  </a:lnTo>
                  <a:lnTo>
                    <a:pt x="1085515" y="839336"/>
                  </a:lnTo>
                  <a:lnTo>
                    <a:pt x="1104460" y="799132"/>
                  </a:lnTo>
                  <a:lnTo>
                    <a:pt x="1120303" y="757370"/>
                  </a:lnTo>
                  <a:lnTo>
                    <a:pt x="1132909" y="714211"/>
                  </a:lnTo>
                  <a:lnTo>
                    <a:pt x="1142141" y="669812"/>
                  </a:lnTo>
                  <a:lnTo>
                    <a:pt x="1147863" y="624334"/>
                  </a:lnTo>
                  <a:lnTo>
                    <a:pt x="1149938" y="577933"/>
                  </a:lnTo>
                  <a:lnTo>
                    <a:pt x="1148231" y="530770"/>
                  </a:lnTo>
                  <a:lnTo>
                    <a:pt x="1138741" y="461701"/>
                  </a:lnTo>
                  <a:lnTo>
                    <a:pt x="1121441" y="395721"/>
                  </a:lnTo>
                  <a:lnTo>
                    <a:pt x="1096849" y="333271"/>
                  </a:lnTo>
                  <a:lnTo>
                    <a:pt x="1065488" y="274794"/>
                  </a:lnTo>
                  <a:lnTo>
                    <a:pt x="1027877" y="220730"/>
                  </a:lnTo>
                  <a:lnTo>
                    <a:pt x="984536" y="171521"/>
                  </a:lnTo>
                  <a:lnTo>
                    <a:pt x="935986" y="127609"/>
                  </a:lnTo>
                  <a:lnTo>
                    <a:pt x="882748" y="89435"/>
                  </a:lnTo>
                  <a:lnTo>
                    <a:pt x="825342" y="57440"/>
                  </a:lnTo>
                  <a:lnTo>
                    <a:pt x="764288" y="32067"/>
                  </a:lnTo>
                  <a:lnTo>
                    <a:pt x="716716" y="17710"/>
                  </a:lnTo>
                  <a:lnTo>
                    <a:pt x="667632" y="7462"/>
                  </a:lnTo>
                  <a:lnTo>
                    <a:pt x="617240" y="1516"/>
                  </a:lnTo>
                  <a:lnTo>
                    <a:pt x="591616" y="219"/>
                  </a:lnTo>
                  <a:lnTo>
                    <a:pt x="578708" y="0"/>
                  </a:lnTo>
                  <a:close/>
                </a:path>
              </a:pathLst>
            </a:custGeom>
            <a:solidFill>
              <a:srgbClr val="00B2C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1"/>
            <p:cNvSpPr/>
            <p:nvPr/>
          </p:nvSpPr>
          <p:spPr>
            <a:xfrm>
              <a:off x="1269096" y="2950614"/>
              <a:ext cx="1041400" cy="1042035"/>
            </a:xfrm>
            <a:custGeom>
              <a:avLst/>
              <a:gdLst/>
              <a:ahLst/>
              <a:cxnLst/>
              <a:rect l="l" t="t" r="r" b="b"/>
              <a:pathLst>
                <a:path w="1041400" h="1042035" extrusionOk="0">
                  <a:moveTo>
                    <a:pt x="523572" y="0"/>
                  </a:moveTo>
                  <a:lnTo>
                    <a:pt x="480861" y="1548"/>
                  </a:lnTo>
                  <a:lnTo>
                    <a:pt x="438414" y="6536"/>
                  </a:lnTo>
                  <a:lnTo>
                    <a:pt x="397173" y="14804"/>
                  </a:lnTo>
                  <a:lnTo>
                    <a:pt x="357259" y="26208"/>
                  </a:lnTo>
                  <a:lnTo>
                    <a:pt x="318798" y="40605"/>
                  </a:lnTo>
                  <a:lnTo>
                    <a:pt x="281912" y="57851"/>
                  </a:lnTo>
                  <a:lnTo>
                    <a:pt x="246724" y="77801"/>
                  </a:lnTo>
                  <a:lnTo>
                    <a:pt x="213359" y="100313"/>
                  </a:lnTo>
                  <a:lnTo>
                    <a:pt x="181938" y="125241"/>
                  </a:lnTo>
                  <a:lnTo>
                    <a:pt x="152587" y="152443"/>
                  </a:lnTo>
                  <a:lnTo>
                    <a:pt x="125428" y="181774"/>
                  </a:lnTo>
                  <a:lnTo>
                    <a:pt x="100584" y="213090"/>
                  </a:lnTo>
                  <a:lnTo>
                    <a:pt x="78179" y="246248"/>
                  </a:lnTo>
                  <a:lnTo>
                    <a:pt x="58336" y="281104"/>
                  </a:lnTo>
                  <a:lnTo>
                    <a:pt x="41180" y="317514"/>
                  </a:lnTo>
                  <a:lnTo>
                    <a:pt x="26832" y="355333"/>
                  </a:lnTo>
                  <a:lnTo>
                    <a:pt x="15417" y="394419"/>
                  </a:lnTo>
                  <a:lnTo>
                    <a:pt x="7057" y="434626"/>
                  </a:lnTo>
                  <a:lnTo>
                    <a:pt x="1877" y="475812"/>
                  </a:lnTo>
                  <a:lnTo>
                    <a:pt x="0" y="517832"/>
                  </a:lnTo>
                  <a:lnTo>
                    <a:pt x="1548" y="560543"/>
                  </a:lnTo>
                  <a:lnTo>
                    <a:pt x="6537" y="602992"/>
                  </a:lnTo>
                  <a:lnTo>
                    <a:pt x="14806" y="644234"/>
                  </a:lnTo>
                  <a:lnTo>
                    <a:pt x="26212" y="684149"/>
                  </a:lnTo>
                  <a:lnTo>
                    <a:pt x="40610" y="722611"/>
                  </a:lnTo>
                  <a:lnTo>
                    <a:pt x="57857" y="759497"/>
                  </a:lnTo>
                  <a:lnTo>
                    <a:pt x="77808" y="794685"/>
                  </a:lnTo>
                  <a:lnTo>
                    <a:pt x="100320" y="828051"/>
                  </a:lnTo>
                  <a:lnTo>
                    <a:pt x="125249" y="859471"/>
                  </a:lnTo>
                  <a:lnTo>
                    <a:pt x="152451" y="888823"/>
                  </a:lnTo>
                  <a:lnTo>
                    <a:pt x="181783" y="915982"/>
                  </a:lnTo>
                  <a:lnTo>
                    <a:pt x="213100" y="940826"/>
                  </a:lnTo>
                  <a:lnTo>
                    <a:pt x="246258" y="963231"/>
                  </a:lnTo>
                  <a:lnTo>
                    <a:pt x="281114" y="983073"/>
                  </a:lnTo>
                  <a:lnTo>
                    <a:pt x="317524" y="1000230"/>
                  </a:lnTo>
                  <a:lnTo>
                    <a:pt x="355343" y="1014578"/>
                  </a:lnTo>
                  <a:lnTo>
                    <a:pt x="394429" y="1025994"/>
                  </a:lnTo>
                  <a:lnTo>
                    <a:pt x="434636" y="1034354"/>
                  </a:lnTo>
                  <a:lnTo>
                    <a:pt x="475822" y="1039535"/>
                  </a:lnTo>
                  <a:lnTo>
                    <a:pt x="517843" y="1041414"/>
                  </a:lnTo>
                  <a:lnTo>
                    <a:pt x="560554" y="1039867"/>
                  </a:lnTo>
                  <a:lnTo>
                    <a:pt x="599366" y="1035407"/>
                  </a:lnTo>
                  <a:lnTo>
                    <a:pt x="637162" y="1028165"/>
                  </a:lnTo>
                  <a:lnTo>
                    <a:pt x="685844" y="1014423"/>
                  </a:lnTo>
                  <a:lnTo>
                    <a:pt x="722213" y="1000494"/>
                  </a:lnTo>
                  <a:lnTo>
                    <a:pt x="758941" y="983034"/>
                  </a:lnTo>
                  <a:lnTo>
                    <a:pt x="793184" y="963707"/>
                  </a:lnTo>
                  <a:lnTo>
                    <a:pt x="825060" y="942548"/>
                  </a:lnTo>
                  <a:lnTo>
                    <a:pt x="864089" y="911542"/>
                  </a:lnTo>
                  <a:lnTo>
                    <a:pt x="899405" y="877416"/>
                  </a:lnTo>
                  <a:lnTo>
                    <a:pt x="927943" y="843315"/>
                  </a:lnTo>
                  <a:lnTo>
                    <a:pt x="953500" y="807712"/>
                  </a:lnTo>
                  <a:lnTo>
                    <a:pt x="975987" y="770706"/>
                  </a:lnTo>
                  <a:lnTo>
                    <a:pt x="995313" y="732400"/>
                  </a:lnTo>
                  <a:lnTo>
                    <a:pt x="1011388" y="692892"/>
                  </a:lnTo>
                  <a:lnTo>
                    <a:pt x="1024124" y="652284"/>
                  </a:lnTo>
                  <a:lnTo>
                    <a:pt x="1033429" y="610677"/>
                  </a:lnTo>
                  <a:lnTo>
                    <a:pt x="1039215" y="568170"/>
                  </a:lnTo>
                  <a:lnTo>
                    <a:pt x="1041391" y="524865"/>
                  </a:lnTo>
                  <a:lnTo>
                    <a:pt x="1041097" y="502944"/>
                  </a:lnTo>
                  <a:lnTo>
                    <a:pt x="1034878" y="438413"/>
                  </a:lnTo>
                  <a:lnTo>
                    <a:pt x="1026608" y="397170"/>
                  </a:lnTo>
                  <a:lnTo>
                    <a:pt x="1015203" y="357256"/>
                  </a:lnTo>
                  <a:lnTo>
                    <a:pt x="1000805" y="318794"/>
                  </a:lnTo>
                  <a:lnTo>
                    <a:pt x="983558" y="281907"/>
                  </a:lnTo>
                  <a:lnTo>
                    <a:pt x="963607" y="246720"/>
                  </a:lnTo>
                  <a:lnTo>
                    <a:pt x="941095" y="213354"/>
                  </a:lnTo>
                  <a:lnTo>
                    <a:pt x="916166" y="181934"/>
                  </a:lnTo>
                  <a:lnTo>
                    <a:pt x="888963" y="152583"/>
                  </a:lnTo>
                  <a:lnTo>
                    <a:pt x="859632" y="125424"/>
                  </a:lnTo>
                  <a:lnTo>
                    <a:pt x="828315" y="100580"/>
                  </a:lnTo>
                  <a:lnTo>
                    <a:pt x="795157" y="78176"/>
                  </a:lnTo>
                  <a:lnTo>
                    <a:pt x="760301" y="58334"/>
                  </a:lnTo>
                  <a:lnTo>
                    <a:pt x="723891" y="41178"/>
                  </a:lnTo>
                  <a:lnTo>
                    <a:pt x="686072" y="26831"/>
                  </a:lnTo>
                  <a:lnTo>
                    <a:pt x="646986" y="15416"/>
                  </a:lnTo>
                  <a:lnTo>
                    <a:pt x="606778" y="7057"/>
                  </a:lnTo>
                  <a:lnTo>
                    <a:pt x="565592" y="1877"/>
                  </a:lnTo>
                  <a:lnTo>
                    <a:pt x="523572" y="0"/>
                  </a:lnTo>
                  <a:close/>
                </a:path>
              </a:pathLst>
            </a:custGeom>
            <a:solidFill>
              <a:srgbClr val="EF4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1"/>
            <p:cNvSpPr/>
            <p:nvPr/>
          </p:nvSpPr>
          <p:spPr>
            <a:xfrm>
              <a:off x="4125530" y="417796"/>
              <a:ext cx="1042035" cy="1041400"/>
            </a:xfrm>
            <a:custGeom>
              <a:avLst/>
              <a:gdLst/>
              <a:ahLst/>
              <a:cxnLst/>
              <a:rect l="l" t="t" r="r" b="b"/>
              <a:pathLst>
                <a:path w="1042034" h="1041400" extrusionOk="0">
                  <a:moveTo>
                    <a:pt x="523579" y="0"/>
                  </a:moveTo>
                  <a:lnTo>
                    <a:pt x="480869" y="1547"/>
                  </a:lnTo>
                  <a:lnTo>
                    <a:pt x="438422" y="6536"/>
                  </a:lnTo>
                  <a:lnTo>
                    <a:pt x="397180" y="14805"/>
                  </a:lnTo>
                  <a:lnTo>
                    <a:pt x="357267" y="26211"/>
                  </a:lnTo>
                  <a:lnTo>
                    <a:pt x="318806" y="40609"/>
                  </a:lnTo>
                  <a:lnTo>
                    <a:pt x="281920" y="57855"/>
                  </a:lnTo>
                  <a:lnTo>
                    <a:pt x="246733" y="77807"/>
                  </a:lnTo>
                  <a:lnTo>
                    <a:pt x="213368" y="100319"/>
                  </a:lnTo>
                  <a:lnTo>
                    <a:pt x="181948" y="125248"/>
                  </a:lnTo>
                  <a:lnTo>
                    <a:pt x="152597" y="152450"/>
                  </a:lnTo>
                  <a:lnTo>
                    <a:pt x="125438" y="181782"/>
                  </a:lnTo>
                  <a:lnTo>
                    <a:pt x="100594" y="213098"/>
                  </a:lnTo>
                  <a:lnTo>
                    <a:pt x="78189" y="246257"/>
                  </a:lnTo>
                  <a:lnTo>
                    <a:pt x="58346" y="281113"/>
                  </a:lnTo>
                  <a:lnTo>
                    <a:pt x="41188" y="317522"/>
                  </a:lnTo>
                  <a:lnTo>
                    <a:pt x="26839" y="355342"/>
                  </a:lnTo>
                  <a:lnTo>
                    <a:pt x="15423" y="394427"/>
                  </a:lnTo>
                  <a:lnTo>
                    <a:pt x="7062" y="434635"/>
                  </a:lnTo>
                  <a:lnTo>
                    <a:pt x="1879" y="475821"/>
                  </a:lnTo>
                  <a:lnTo>
                    <a:pt x="0" y="517841"/>
                  </a:lnTo>
                  <a:lnTo>
                    <a:pt x="1545" y="560552"/>
                  </a:lnTo>
                  <a:lnTo>
                    <a:pt x="10070" y="622730"/>
                  </a:lnTo>
                  <a:lnTo>
                    <a:pt x="25588" y="682143"/>
                  </a:lnTo>
                  <a:lnTo>
                    <a:pt x="47636" y="738398"/>
                  </a:lnTo>
                  <a:lnTo>
                    <a:pt x="75750" y="791104"/>
                  </a:lnTo>
                  <a:lnTo>
                    <a:pt x="109468" y="839869"/>
                  </a:lnTo>
                  <a:lnTo>
                    <a:pt x="148324" y="884302"/>
                  </a:lnTo>
                  <a:lnTo>
                    <a:pt x="191857" y="924011"/>
                  </a:lnTo>
                  <a:lnTo>
                    <a:pt x="239603" y="958605"/>
                  </a:lnTo>
                  <a:lnTo>
                    <a:pt x="291098" y="987691"/>
                  </a:lnTo>
                  <a:lnTo>
                    <a:pt x="345880" y="1010878"/>
                  </a:lnTo>
                  <a:lnTo>
                    <a:pt x="393373" y="1025373"/>
                  </a:lnTo>
                  <a:lnTo>
                    <a:pt x="442516" y="1035383"/>
                  </a:lnTo>
                  <a:lnTo>
                    <a:pt x="493074" y="1040630"/>
                  </a:lnTo>
                  <a:lnTo>
                    <a:pt x="518810" y="1041379"/>
                  </a:lnTo>
                  <a:lnTo>
                    <a:pt x="531779" y="1041270"/>
                  </a:lnTo>
                  <a:lnTo>
                    <a:pt x="544811" y="1040832"/>
                  </a:lnTo>
                  <a:lnTo>
                    <a:pt x="557902" y="1040062"/>
                  </a:lnTo>
                  <a:lnTo>
                    <a:pt x="565732" y="1039462"/>
                  </a:lnTo>
                  <a:lnTo>
                    <a:pt x="570686" y="1038469"/>
                  </a:lnTo>
                  <a:lnTo>
                    <a:pt x="575805" y="1037921"/>
                  </a:lnTo>
                  <a:lnTo>
                    <a:pt x="617087" y="1031878"/>
                  </a:lnTo>
                  <a:lnTo>
                    <a:pt x="657168" y="1022726"/>
                  </a:lnTo>
                  <a:lnTo>
                    <a:pt x="695932" y="1010601"/>
                  </a:lnTo>
                  <a:lnTo>
                    <a:pt x="733260" y="995638"/>
                  </a:lnTo>
                  <a:lnTo>
                    <a:pt x="769038" y="977974"/>
                  </a:lnTo>
                  <a:lnTo>
                    <a:pt x="803146" y="957743"/>
                  </a:lnTo>
                  <a:lnTo>
                    <a:pt x="835468" y="935080"/>
                  </a:lnTo>
                  <a:lnTo>
                    <a:pt x="865887" y="910122"/>
                  </a:lnTo>
                  <a:lnTo>
                    <a:pt x="894287" y="883003"/>
                  </a:lnTo>
                  <a:lnTo>
                    <a:pt x="920549" y="853860"/>
                  </a:lnTo>
                  <a:lnTo>
                    <a:pt x="944557" y="822827"/>
                  </a:lnTo>
                  <a:lnTo>
                    <a:pt x="966194" y="790040"/>
                  </a:lnTo>
                  <a:lnTo>
                    <a:pt x="985342" y="755634"/>
                  </a:lnTo>
                  <a:lnTo>
                    <a:pt x="1001885" y="719746"/>
                  </a:lnTo>
                  <a:lnTo>
                    <a:pt x="1015705" y="682509"/>
                  </a:lnTo>
                  <a:lnTo>
                    <a:pt x="1026686" y="644060"/>
                  </a:lnTo>
                  <a:lnTo>
                    <a:pt x="1034711" y="604534"/>
                  </a:lnTo>
                  <a:lnTo>
                    <a:pt x="1039662" y="564067"/>
                  </a:lnTo>
                  <a:lnTo>
                    <a:pt x="1041422" y="522794"/>
                  </a:lnTo>
                  <a:lnTo>
                    <a:pt x="1039874" y="480850"/>
                  </a:lnTo>
                  <a:lnTo>
                    <a:pt x="1034885" y="438402"/>
                  </a:lnTo>
                  <a:lnTo>
                    <a:pt x="1026616" y="397159"/>
                  </a:lnTo>
                  <a:lnTo>
                    <a:pt x="1015210" y="357246"/>
                  </a:lnTo>
                  <a:lnTo>
                    <a:pt x="1000812" y="318784"/>
                  </a:lnTo>
                  <a:lnTo>
                    <a:pt x="983566" y="281899"/>
                  </a:lnTo>
                  <a:lnTo>
                    <a:pt x="963614" y="246712"/>
                  </a:lnTo>
                  <a:lnTo>
                    <a:pt x="941102" y="213348"/>
                  </a:lnTo>
                  <a:lnTo>
                    <a:pt x="916173" y="181929"/>
                  </a:lnTo>
                  <a:lnTo>
                    <a:pt x="888971" y="152579"/>
                  </a:lnTo>
                  <a:lnTo>
                    <a:pt x="859639" y="125421"/>
                  </a:lnTo>
                  <a:lnTo>
                    <a:pt x="828323" y="100579"/>
                  </a:lnTo>
                  <a:lnTo>
                    <a:pt x="795164" y="78176"/>
                  </a:lnTo>
                  <a:lnTo>
                    <a:pt x="760308" y="58334"/>
                  </a:lnTo>
                  <a:lnTo>
                    <a:pt x="723899" y="41179"/>
                  </a:lnTo>
                  <a:lnTo>
                    <a:pt x="686079" y="26832"/>
                  </a:lnTo>
                  <a:lnTo>
                    <a:pt x="646994" y="15417"/>
                  </a:lnTo>
                  <a:lnTo>
                    <a:pt x="606786" y="7058"/>
                  </a:lnTo>
                  <a:lnTo>
                    <a:pt x="565600" y="1878"/>
                  </a:lnTo>
                  <a:lnTo>
                    <a:pt x="523579" y="0"/>
                  </a:lnTo>
                  <a:close/>
                </a:path>
              </a:pathLst>
            </a:custGeom>
            <a:solidFill>
              <a:srgbClr val="B8D43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61"/>
          <p:cNvSpPr/>
          <p:nvPr/>
        </p:nvSpPr>
        <p:spPr>
          <a:xfrm>
            <a:off x="7076504" y="460430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 extrusionOk="0">
                <a:moveTo>
                  <a:pt x="77375" y="0"/>
                </a:moveTo>
                <a:lnTo>
                  <a:pt x="34963" y="11289"/>
                </a:lnTo>
                <a:lnTo>
                  <a:pt x="7366" y="40835"/>
                </a:lnTo>
                <a:lnTo>
                  <a:pt x="0" y="67275"/>
                </a:lnTo>
                <a:lnTo>
                  <a:pt x="1246" y="83030"/>
                </a:lnTo>
                <a:lnTo>
                  <a:pt x="18949" y="121678"/>
                </a:lnTo>
                <a:lnTo>
                  <a:pt x="52403" y="143462"/>
                </a:lnTo>
                <a:lnTo>
                  <a:pt x="73057" y="146446"/>
                </a:lnTo>
                <a:lnTo>
                  <a:pt x="87545" y="145014"/>
                </a:lnTo>
                <a:lnTo>
                  <a:pt x="124089" y="125760"/>
                </a:lnTo>
                <a:lnTo>
                  <a:pt x="144428" y="89897"/>
                </a:lnTo>
                <a:lnTo>
                  <a:pt x="146310" y="75547"/>
                </a:lnTo>
                <a:lnTo>
                  <a:pt x="144937" y="60528"/>
                </a:lnTo>
                <a:lnTo>
                  <a:pt x="126282" y="23116"/>
                </a:lnTo>
                <a:lnTo>
                  <a:pt x="91383" y="2193"/>
                </a:lnTo>
                <a:lnTo>
                  <a:pt x="77375" y="0"/>
                </a:lnTo>
                <a:close/>
              </a:path>
            </a:pathLst>
          </a:custGeom>
          <a:solidFill>
            <a:srgbClr val="EF465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1"/>
          <p:cNvSpPr/>
          <p:nvPr/>
        </p:nvSpPr>
        <p:spPr>
          <a:xfrm>
            <a:off x="-7724775" y="-247650"/>
            <a:ext cx="18657570" cy="8147050"/>
          </a:xfrm>
          <a:custGeom>
            <a:avLst/>
            <a:gdLst/>
            <a:ahLst/>
            <a:cxnLst/>
            <a:rect l="l" t="t" r="r" b="b"/>
            <a:pathLst>
              <a:path w="18657570" h="8147050" extrusionOk="0">
                <a:moveTo>
                  <a:pt x="18656981" y="0"/>
                </a:moveTo>
                <a:lnTo>
                  <a:pt x="11045663" y="603584"/>
                </a:lnTo>
                <a:lnTo>
                  <a:pt x="10762933" y="2613415"/>
                </a:lnTo>
                <a:lnTo>
                  <a:pt x="6142227" y="2915235"/>
                </a:lnTo>
                <a:lnTo>
                  <a:pt x="5449598" y="7809042"/>
                </a:lnTo>
                <a:lnTo>
                  <a:pt x="0" y="8146813"/>
                </a:lnTo>
              </a:path>
            </a:pathLst>
          </a:custGeom>
          <a:noFill/>
          <a:ln w="15800" cap="flat" cmpd="sng">
            <a:solidFill>
              <a:srgbClr val="C0CD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3F4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" name="Google Shape;107;p61"/>
          <p:cNvSpPr txBox="1">
            <a:spLocks noGrp="1"/>
          </p:cNvSpPr>
          <p:nvPr>
            <p:ph type="body" idx="1"/>
          </p:nvPr>
        </p:nvSpPr>
        <p:spPr>
          <a:xfrm>
            <a:off x="6342069" y="4559300"/>
            <a:ext cx="5190629" cy="130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body" idx="2"/>
          </p:nvPr>
        </p:nvSpPr>
        <p:spPr>
          <a:xfrm>
            <a:off x="6342069" y="5866098"/>
            <a:ext cx="5209678" cy="72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61"/>
          <p:cNvSpPr/>
          <p:nvPr/>
        </p:nvSpPr>
        <p:spPr>
          <a:xfrm rot="10584625">
            <a:off x="9760230" y="6459078"/>
            <a:ext cx="2977078" cy="492698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/>
          <p:nvPr/>
        </p:nvSpPr>
        <p:spPr>
          <a:xfrm rot="-246263">
            <a:off x="-160196" y="-135199"/>
            <a:ext cx="2310810" cy="478436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866764"/>
            <a:ext cx="2701242" cy="1064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1"/>
          <p:cNvSpPr/>
          <p:nvPr/>
        </p:nvSpPr>
        <p:spPr>
          <a:xfrm>
            <a:off x="7072312" y="453863"/>
            <a:ext cx="153356" cy="153356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header">
  <p:cSld name="Charcoal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5" name="Google Shape;115;p62"/>
          <p:cNvGrpSpPr/>
          <p:nvPr/>
        </p:nvGrpSpPr>
        <p:grpSpPr>
          <a:xfrm>
            <a:off x="-965213" y="-3519195"/>
            <a:ext cx="13877433" cy="5249297"/>
            <a:chOff x="-965213" y="-3638941"/>
            <a:chExt cx="13877433" cy="5249297"/>
          </a:xfrm>
        </p:grpSpPr>
        <p:sp>
          <p:nvSpPr>
            <p:cNvPr id="116" name="Google Shape;116;p62"/>
            <p:cNvSpPr/>
            <p:nvPr/>
          </p:nvSpPr>
          <p:spPr>
            <a:xfrm rot="5400000">
              <a:off x="3348855" y="-7953009"/>
              <a:ext cx="5249297" cy="13877433"/>
            </a:xfrm>
            <a:prstGeom prst="trapezoid">
              <a:avLst>
                <a:gd name="adj" fmla="val 13792"/>
              </a:avLst>
            </a:prstGeom>
            <a:solidFill>
              <a:srgbClr val="333F48"/>
            </a:solidFill>
            <a:ln w="57150" cap="flat" cmpd="sng">
              <a:solidFill>
                <a:srgbClr val="C5CFD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pic>
          <p:nvPicPr>
            <p:cNvPr id="117" name="Google Shape;117;p6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9911" y="239486"/>
              <a:ext cx="2116538" cy="7975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62"/>
          <p:cNvSpPr/>
          <p:nvPr/>
        </p:nvSpPr>
        <p:spPr>
          <a:xfrm>
            <a:off x="290146" y="6137030"/>
            <a:ext cx="1301262" cy="562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 txBox="1">
            <a:spLocks noGrp="1"/>
          </p:cNvSpPr>
          <p:nvPr>
            <p:ph type="body" idx="1"/>
          </p:nvPr>
        </p:nvSpPr>
        <p:spPr>
          <a:xfrm>
            <a:off x="2497665" y="537719"/>
            <a:ext cx="3632200" cy="3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body" idx="2"/>
          </p:nvPr>
        </p:nvSpPr>
        <p:spPr>
          <a:xfrm>
            <a:off x="374134" y="1971931"/>
            <a:ext cx="11436865" cy="44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bove headline">
  <p:cSld name="Section header above headlin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3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title"/>
          </p:nvPr>
        </p:nvSpPr>
        <p:spPr>
          <a:xfrm>
            <a:off x="374136" y="664562"/>
            <a:ext cx="11436864" cy="10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 Black"/>
              <a:buNone/>
              <a:defRPr sz="36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body" idx="1"/>
          </p:nvPr>
        </p:nvSpPr>
        <p:spPr>
          <a:xfrm>
            <a:off x="374134" y="232301"/>
            <a:ext cx="10232390" cy="3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63"/>
          <p:cNvSpPr txBox="1">
            <a:spLocks noGrp="1"/>
          </p:cNvSpPr>
          <p:nvPr>
            <p:ph type="body" idx="2"/>
          </p:nvPr>
        </p:nvSpPr>
        <p:spPr>
          <a:xfrm>
            <a:off x="374135" y="2105427"/>
            <a:ext cx="11436864" cy="371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 w optional subheader">
  <p:cSld name="One line headline w optional sub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 txBox="1">
            <a:spLocks noGrp="1"/>
          </p:cNvSpPr>
          <p:nvPr>
            <p:ph type="title"/>
          </p:nvPr>
        </p:nvSpPr>
        <p:spPr>
          <a:xfrm>
            <a:off x="377568" y="0"/>
            <a:ext cx="11436864" cy="10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body" idx="1"/>
          </p:nvPr>
        </p:nvSpPr>
        <p:spPr>
          <a:xfrm>
            <a:off x="374135" y="1385492"/>
            <a:ext cx="11341616" cy="5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64"/>
          <p:cNvSpPr txBox="1">
            <a:spLocks noGrp="1"/>
          </p:cNvSpPr>
          <p:nvPr>
            <p:ph type="body" idx="2"/>
          </p:nvPr>
        </p:nvSpPr>
        <p:spPr>
          <a:xfrm>
            <a:off x="381001" y="2337224"/>
            <a:ext cx="11334750" cy="351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line headline w optional subheader">
  <p:cSld name="two line headline w optional sub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5"/>
          <p:cNvSpPr txBox="1">
            <a:spLocks noGrp="1"/>
          </p:cNvSpPr>
          <p:nvPr>
            <p:ph type="title"/>
          </p:nvPr>
        </p:nvSpPr>
        <p:spPr>
          <a:xfrm>
            <a:off x="374135" y="-89207"/>
            <a:ext cx="11436865" cy="162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body" idx="1"/>
          </p:nvPr>
        </p:nvSpPr>
        <p:spPr>
          <a:xfrm>
            <a:off x="374134" y="1732072"/>
            <a:ext cx="11436865" cy="5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body" idx="2"/>
          </p:nvPr>
        </p:nvSpPr>
        <p:spPr>
          <a:xfrm>
            <a:off x="374134" y="2670595"/>
            <a:ext cx="11436865" cy="320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6"/>
          <p:cNvSpPr txBox="1">
            <a:spLocks noGrp="1"/>
          </p:cNvSpPr>
          <p:nvPr>
            <p:ph type="title"/>
          </p:nvPr>
        </p:nvSpPr>
        <p:spPr>
          <a:xfrm>
            <a:off x="4440208" y="2243666"/>
            <a:ext cx="6827867" cy="155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 Black"/>
              <a:buNone/>
              <a:defRPr sz="32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 txBox="1">
            <a:spLocks noGrp="1"/>
          </p:cNvSpPr>
          <p:nvPr>
            <p:ph type="body" idx="1"/>
          </p:nvPr>
        </p:nvSpPr>
        <p:spPr>
          <a:xfrm>
            <a:off x="4440208" y="3668018"/>
            <a:ext cx="68278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909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9093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9" name="Google Shape;139;p66"/>
          <p:cNvGrpSpPr/>
          <p:nvPr/>
        </p:nvGrpSpPr>
        <p:grpSpPr>
          <a:xfrm>
            <a:off x="-135467" y="-240404"/>
            <a:ext cx="4648199" cy="7534797"/>
            <a:chOff x="1269096" y="417796"/>
            <a:chExt cx="3898469" cy="6319474"/>
          </a:xfrm>
        </p:grpSpPr>
        <p:sp>
          <p:nvSpPr>
            <p:cNvPr id="140" name="Google Shape;140;p66"/>
            <p:cNvSpPr/>
            <p:nvPr/>
          </p:nvSpPr>
          <p:spPr>
            <a:xfrm>
              <a:off x="3892387" y="1279407"/>
              <a:ext cx="831215" cy="4488815"/>
            </a:xfrm>
            <a:custGeom>
              <a:avLst/>
              <a:gdLst/>
              <a:ahLst/>
              <a:cxnLst/>
              <a:rect l="l" t="t" r="r" b="b"/>
              <a:pathLst>
                <a:path w="831215" h="4488815" extrusionOk="0">
                  <a:moveTo>
                    <a:pt x="229483" y="4458549"/>
                  </a:moveTo>
                  <a:lnTo>
                    <a:pt x="39131" y="4458549"/>
                  </a:lnTo>
                  <a:lnTo>
                    <a:pt x="52066" y="4458643"/>
                  </a:lnTo>
                  <a:lnTo>
                    <a:pt x="64940" y="4459019"/>
                  </a:lnTo>
                  <a:lnTo>
                    <a:pt x="103171" y="4461819"/>
                  </a:lnTo>
                  <a:lnTo>
                    <a:pt x="153119" y="4469335"/>
                  </a:lnTo>
                  <a:lnTo>
                    <a:pt x="201713" y="4481001"/>
                  </a:lnTo>
                  <a:lnTo>
                    <a:pt x="225441" y="4488331"/>
                  </a:lnTo>
                  <a:lnTo>
                    <a:pt x="229483" y="4458549"/>
                  </a:lnTo>
                  <a:close/>
                </a:path>
                <a:path w="831215" h="4488815" extrusionOk="0">
                  <a:moveTo>
                    <a:pt x="596328" y="0"/>
                  </a:moveTo>
                  <a:lnTo>
                    <a:pt x="0" y="4459997"/>
                  </a:lnTo>
                  <a:lnTo>
                    <a:pt x="13095" y="4459223"/>
                  </a:lnTo>
                  <a:lnTo>
                    <a:pt x="26140" y="4458742"/>
                  </a:lnTo>
                  <a:lnTo>
                    <a:pt x="39131" y="4458549"/>
                  </a:lnTo>
                  <a:lnTo>
                    <a:pt x="229483" y="4458549"/>
                  </a:lnTo>
                  <a:lnTo>
                    <a:pt x="830397" y="31112"/>
                  </a:lnTo>
                  <a:lnTo>
                    <a:pt x="776187" y="31112"/>
                  </a:lnTo>
                  <a:lnTo>
                    <a:pt x="737629" y="29791"/>
                  </a:lnTo>
                  <a:lnTo>
                    <a:pt x="699744" y="25714"/>
                  </a:lnTo>
                  <a:lnTo>
                    <a:pt x="650441" y="16191"/>
                  </a:lnTo>
                  <a:lnTo>
                    <a:pt x="602729" y="2241"/>
                  </a:lnTo>
                  <a:lnTo>
                    <a:pt x="596328" y="0"/>
                  </a:lnTo>
                  <a:close/>
                </a:path>
                <a:path w="831215" h="4488815" extrusionOk="0">
                  <a:moveTo>
                    <a:pt x="830876" y="27581"/>
                  </a:moveTo>
                  <a:lnTo>
                    <a:pt x="825653" y="28139"/>
                  </a:lnTo>
                  <a:lnTo>
                    <a:pt x="820596" y="29153"/>
                  </a:lnTo>
                  <a:lnTo>
                    <a:pt x="815322" y="29566"/>
                  </a:lnTo>
                  <a:lnTo>
                    <a:pt x="802219" y="30407"/>
                  </a:lnTo>
                  <a:lnTo>
                    <a:pt x="789172" y="30921"/>
                  </a:lnTo>
                  <a:lnTo>
                    <a:pt x="776187" y="31112"/>
                  </a:lnTo>
                  <a:lnTo>
                    <a:pt x="830397" y="31112"/>
                  </a:lnTo>
                  <a:lnTo>
                    <a:pt x="830876" y="27581"/>
                  </a:lnTo>
                  <a:close/>
                </a:path>
              </a:pathLst>
            </a:custGeom>
            <a:solidFill>
              <a:srgbClr val="333E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6"/>
            <p:cNvSpPr/>
            <p:nvPr/>
          </p:nvSpPr>
          <p:spPr>
            <a:xfrm>
              <a:off x="1934312" y="3743743"/>
              <a:ext cx="1816100" cy="2133600"/>
            </a:xfrm>
            <a:custGeom>
              <a:avLst/>
              <a:gdLst/>
              <a:ahLst/>
              <a:cxnLst/>
              <a:rect l="l" t="t" r="r" b="b"/>
              <a:pathLst>
                <a:path w="1816100" h="2133600" extrusionOk="0">
                  <a:moveTo>
                    <a:pt x="185658" y="0"/>
                  </a:moveTo>
                  <a:lnTo>
                    <a:pt x="159174" y="27451"/>
                  </a:lnTo>
                  <a:lnTo>
                    <a:pt x="130782" y="52980"/>
                  </a:lnTo>
                  <a:lnTo>
                    <a:pt x="100576" y="76464"/>
                  </a:lnTo>
                  <a:lnTo>
                    <a:pt x="68648" y="97777"/>
                  </a:lnTo>
                  <a:lnTo>
                    <a:pt x="35091" y="116794"/>
                  </a:lnTo>
                  <a:lnTo>
                    <a:pt x="0" y="133392"/>
                  </a:lnTo>
                  <a:lnTo>
                    <a:pt x="1633733" y="2133133"/>
                  </a:lnTo>
                  <a:lnTo>
                    <a:pt x="1658690" y="2104197"/>
                  </a:lnTo>
                  <a:lnTo>
                    <a:pt x="1685444" y="2076912"/>
                  </a:lnTo>
                  <a:lnTo>
                    <a:pt x="1713928" y="2051385"/>
                  </a:lnTo>
                  <a:lnTo>
                    <a:pt x="1744072" y="2027722"/>
                  </a:lnTo>
                  <a:lnTo>
                    <a:pt x="1775808" y="2006029"/>
                  </a:lnTo>
                  <a:lnTo>
                    <a:pt x="1809067" y="1986411"/>
                  </a:lnTo>
                  <a:lnTo>
                    <a:pt x="1815797" y="1982797"/>
                  </a:lnTo>
                  <a:lnTo>
                    <a:pt x="185658" y="0"/>
                  </a:lnTo>
                  <a:close/>
                </a:path>
              </a:pathLst>
            </a:custGeom>
            <a:solidFill>
              <a:srgbClr val="333E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6"/>
            <p:cNvSpPr/>
            <p:nvPr/>
          </p:nvSpPr>
          <p:spPr>
            <a:xfrm>
              <a:off x="3380064" y="5587285"/>
              <a:ext cx="1149985" cy="1149985"/>
            </a:xfrm>
            <a:custGeom>
              <a:avLst/>
              <a:gdLst/>
              <a:ahLst/>
              <a:cxnLst/>
              <a:rect l="l" t="t" r="r" b="b"/>
              <a:pathLst>
                <a:path w="1149984" h="1149984" extrusionOk="0">
                  <a:moveTo>
                    <a:pt x="578708" y="0"/>
                  </a:moveTo>
                  <a:lnTo>
                    <a:pt x="565740" y="71"/>
                  </a:lnTo>
                  <a:lnTo>
                    <a:pt x="552716" y="435"/>
                  </a:lnTo>
                  <a:lnTo>
                    <a:pt x="539638" y="1097"/>
                  </a:lnTo>
                  <a:lnTo>
                    <a:pt x="534828" y="1414"/>
                  </a:lnTo>
                  <a:lnTo>
                    <a:pt x="530961" y="1507"/>
                  </a:lnTo>
                  <a:lnTo>
                    <a:pt x="491725" y="5873"/>
                  </a:lnTo>
                  <a:lnTo>
                    <a:pt x="453417" y="12805"/>
                  </a:lnTo>
                  <a:lnTo>
                    <a:pt x="416111" y="22199"/>
                  </a:lnTo>
                  <a:lnTo>
                    <a:pt x="368049" y="38378"/>
                  </a:lnTo>
                  <a:lnTo>
                    <a:pt x="322066" y="58506"/>
                  </a:lnTo>
                  <a:lnTo>
                    <a:pt x="287617" y="77073"/>
                  </a:lnTo>
                  <a:lnTo>
                    <a:pt x="254366" y="97975"/>
                  </a:lnTo>
                  <a:lnTo>
                    <a:pt x="223117" y="120614"/>
                  </a:lnTo>
                  <a:lnTo>
                    <a:pt x="184498" y="153417"/>
                  </a:lnTo>
                  <a:lnTo>
                    <a:pt x="149280" y="189106"/>
                  </a:lnTo>
                  <a:lnTo>
                    <a:pt x="119198" y="225564"/>
                  </a:lnTo>
                  <a:lnTo>
                    <a:pt x="93810" y="261857"/>
                  </a:lnTo>
                  <a:lnTo>
                    <a:pt x="71240" y="299608"/>
                  </a:lnTo>
                  <a:lnTo>
                    <a:pt x="51584" y="338714"/>
                  </a:lnTo>
                  <a:lnTo>
                    <a:pt x="34943" y="379071"/>
                  </a:lnTo>
                  <a:lnTo>
                    <a:pt x="21415" y="420576"/>
                  </a:lnTo>
                  <a:lnTo>
                    <a:pt x="11097" y="463125"/>
                  </a:lnTo>
                  <a:lnTo>
                    <a:pt x="4090" y="506615"/>
                  </a:lnTo>
                  <a:lnTo>
                    <a:pt x="490" y="550942"/>
                  </a:lnTo>
                  <a:lnTo>
                    <a:pt x="0" y="573388"/>
                  </a:lnTo>
                  <a:lnTo>
                    <a:pt x="398" y="596004"/>
                  </a:lnTo>
                  <a:lnTo>
                    <a:pt x="7205" y="665647"/>
                  </a:lnTo>
                  <a:lnTo>
                    <a:pt x="16335" y="711186"/>
                  </a:lnTo>
                  <a:lnTo>
                    <a:pt x="28929" y="755258"/>
                  </a:lnTo>
                  <a:lnTo>
                    <a:pt x="44826" y="797727"/>
                  </a:lnTo>
                  <a:lnTo>
                    <a:pt x="63870" y="838456"/>
                  </a:lnTo>
                  <a:lnTo>
                    <a:pt x="85900" y="877309"/>
                  </a:lnTo>
                  <a:lnTo>
                    <a:pt x="110757" y="914151"/>
                  </a:lnTo>
                  <a:lnTo>
                    <a:pt x="138284" y="948845"/>
                  </a:lnTo>
                  <a:lnTo>
                    <a:pt x="168321" y="981254"/>
                  </a:lnTo>
                  <a:lnTo>
                    <a:pt x="200709" y="1011243"/>
                  </a:lnTo>
                  <a:lnTo>
                    <a:pt x="235289" y="1038675"/>
                  </a:lnTo>
                  <a:lnTo>
                    <a:pt x="271903" y="1063415"/>
                  </a:lnTo>
                  <a:lnTo>
                    <a:pt x="310392" y="1085325"/>
                  </a:lnTo>
                  <a:lnTo>
                    <a:pt x="350596" y="1104270"/>
                  </a:lnTo>
                  <a:lnTo>
                    <a:pt x="392357" y="1120113"/>
                  </a:lnTo>
                  <a:lnTo>
                    <a:pt x="435517" y="1132719"/>
                  </a:lnTo>
                  <a:lnTo>
                    <a:pt x="479915" y="1141951"/>
                  </a:lnTo>
                  <a:lnTo>
                    <a:pt x="525394" y="1147672"/>
                  </a:lnTo>
                  <a:lnTo>
                    <a:pt x="571795" y="1149748"/>
                  </a:lnTo>
                  <a:lnTo>
                    <a:pt x="618957" y="1148041"/>
                  </a:lnTo>
                  <a:lnTo>
                    <a:pt x="665829" y="1142531"/>
                  </a:lnTo>
                  <a:lnTo>
                    <a:pt x="711369" y="1133400"/>
                  </a:lnTo>
                  <a:lnTo>
                    <a:pt x="755442" y="1120805"/>
                  </a:lnTo>
                  <a:lnTo>
                    <a:pt x="797912" y="1104907"/>
                  </a:lnTo>
                  <a:lnTo>
                    <a:pt x="838642" y="1085862"/>
                  </a:lnTo>
                  <a:lnTo>
                    <a:pt x="877496" y="1063832"/>
                  </a:lnTo>
                  <a:lnTo>
                    <a:pt x="914339" y="1038973"/>
                  </a:lnTo>
                  <a:lnTo>
                    <a:pt x="949033" y="1011446"/>
                  </a:lnTo>
                  <a:lnTo>
                    <a:pt x="981443" y="981409"/>
                  </a:lnTo>
                  <a:lnTo>
                    <a:pt x="1011432" y="949020"/>
                  </a:lnTo>
                  <a:lnTo>
                    <a:pt x="1038865" y="914439"/>
                  </a:lnTo>
                  <a:lnTo>
                    <a:pt x="1063604" y="877825"/>
                  </a:lnTo>
                  <a:lnTo>
                    <a:pt x="1085515" y="839336"/>
                  </a:lnTo>
                  <a:lnTo>
                    <a:pt x="1104460" y="799132"/>
                  </a:lnTo>
                  <a:lnTo>
                    <a:pt x="1120303" y="757370"/>
                  </a:lnTo>
                  <a:lnTo>
                    <a:pt x="1132909" y="714211"/>
                  </a:lnTo>
                  <a:lnTo>
                    <a:pt x="1142141" y="669812"/>
                  </a:lnTo>
                  <a:lnTo>
                    <a:pt x="1147863" y="624334"/>
                  </a:lnTo>
                  <a:lnTo>
                    <a:pt x="1149938" y="577933"/>
                  </a:lnTo>
                  <a:lnTo>
                    <a:pt x="1148231" y="530770"/>
                  </a:lnTo>
                  <a:lnTo>
                    <a:pt x="1138741" y="461701"/>
                  </a:lnTo>
                  <a:lnTo>
                    <a:pt x="1121441" y="395721"/>
                  </a:lnTo>
                  <a:lnTo>
                    <a:pt x="1096849" y="333271"/>
                  </a:lnTo>
                  <a:lnTo>
                    <a:pt x="1065488" y="274794"/>
                  </a:lnTo>
                  <a:lnTo>
                    <a:pt x="1027877" y="220730"/>
                  </a:lnTo>
                  <a:lnTo>
                    <a:pt x="984536" y="171521"/>
                  </a:lnTo>
                  <a:lnTo>
                    <a:pt x="935986" y="127609"/>
                  </a:lnTo>
                  <a:lnTo>
                    <a:pt x="882748" y="89435"/>
                  </a:lnTo>
                  <a:lnTo>
                    <a:pt x="825342" y="57440"/>
                  </a:lnTo>
                  <a:lnTo>
                    <a:pt x="764288" y="32067"/>
                  </a:lnTo>
                  <a:lnTo>
                    <a:pt x="716716" y="17710"/>
                  </a:lnTo>
                  <a:lnTo>
                    <a:pt x="667632" y="7462"/>
                  </a:lnTo>
                  <a:lnTo>
                    <a:pt x="617240" y="1516"/>
                  </a:lnTo>
                  <a:lnTo>
                    <a:pt x="591616" y="219"/>
                  </a:lnTo>
                  <a:lnTo>
                    <a:pt x="578708" y="0"/>
                  </a:lnTo>
                  <a:close/>
                </a:path>
              </a:pathLst>
            </a:custGeom>
            <a:solidFill>
              <a:srgbClr val="00B2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6"/>
            <p:cNvSpPr/>
            <p:nvPr/>
          </p:nvSpPr>
          <p:spPr>
            <a:xfrm>
              <a:off x="1269096" y="2950614"/>
              <a:ext cx="1041400" cy="1042035"/>
            </a:xfrm>
            <a:custGeom>
              <a:avLst/>
              <a:gdLst/>
              <a:ahLst/>
              <a:cxnLst/>
              <a:rect l="l" t="t" r="r" b="b"/>
              <a:pathLst>
                <a:path w="1041400" h="1042035" extrusionOk="0">
                  <a:moveTo>
                    <a:pt x="523572" y="0"/>
                  </a:moveTo>
                  <a:lnTo>
                    <a:pt x="480861" y="1548"/>
                  </a:lnTo>
                  <a:lnTo>
                    <a:pt x="438414" y="6536"/>
                  </a:lnTo>
                  <a:lnTo>
                    <a:pt x="397173" y="14804"/>
                  </a:lnTo>
                  <a:lnTo>
                    <a:pt x="357259" y="26208"/>
                  </a:lnTo>
                  <a:lnTo>
                    <a:pt x="318798" y="40605"/>
                  </a:lnTo>
                  <a:lnTo>
                    <a:pt x="281912" y="57851"/>
                  </a:lnTo>
                  <a:lnTo>
                    <a:pt x="246724" y="77801"/>
                  </a:lnTo>
                  <a:lnTo>
                    <a:pt x="213359" y="100313"/>
                  </a:lnTo>
                  <a:lnTo>
                    <a:pt x="181938" y="125241"/>
                  </a:lnTo>
                  <a:lnTo>
                    <a:pt x="152587" y="152443"/>
                  </a:lnTo>
                  <a:lnTo>
                    <a:pt x="125428" y="181774"/>
                  </a:lnTo>
                  <a:lnTo>
                    <a:pt x="100584" y="213090"/>
                  </a:lnTo>
                  <a:lnTo>
                    <a:pt x="78179" y="246248"/>
                  </a:lnTo>
                  <a:lnTo>
                    <a:pt x="58336" y="281104"/>
                  </a:lnTo>
                  <a:lnTo>
                    <a:pt x="41180" y="317514"/>
                  </a:lnTo>
                  <a:lnTo>
                    <a:pt x="26832" y="355333"/>
                  </a:lnTo>
                  <a:lnTo>
                    <a:pt x="15417" y="394419"/>
                  </a:lnTo>
                  <a:lnTo>
                    <a:pt x="7057" y="434626"/>
                  </a:lnTo>
                  <a:lnTo>
                    <a:pt x="1877" y="475812"/>
                  </a:lnTo>
                  <a:lnTo>
                    <a:pt x="0" y="517832"/>
                  </a:lnTo>
                  <a:lnTo>
                    <a:pt x="1548" y="560543"/>
                  </a:lnTo>
                  <a:lnTo>
                    <a:pt x="6537" y="602992"/>
                  </a:lnTo>
                  <a:lnTo>
                    <a:pt x="14806" y="644234"/>
                  </a:lnTo>
                  <a:lnTo>
                    <a:pt x="26212" y="684149"/>
                  </a:lnTo>
                  <a:lnTo>
                    <a:pt x="40610" y="722611"/>
                  </a:lnTo>
                  <a:lnTo>
                    <a:pt x="57857" y="759497"/>
                  </a:lnTo>
                  <a:lnTo>
                    <a:pt x="77808" y="794685"/>
                  </a:lnTo>
                  <a:lnTo>
                    <a:pt x="100320" y="828051"/>
                  </a:lnTo>
                  <a:lnTo>
                    <a:pt x="125249" y="859471"/>
                  </a:lnTo>
                  <a:lnTo>
                    <a:pt x="152451" y="888823"/>
                  </a:lnTo>
                  <a:lnTo>
                    <a:pt x="181783" y="915982"/>
                  </a:lnTo>
                  <a:lnTo>
                    <a:pt x="213100" y="940826"/>
                  </a:lnTo>
                  <a:lnTo>
                    <a:pt x="246258" y="963231"/>
                  </a:lnTo>
                  <a:lnTo>
                    <a:pt x="281114" y="983073"/>
                  </a:lnTo>
                  <a:lnTo>
                    <a:pt x="317524" y="1000230"/>
                  </a:lnTo>
                  <a:lnTo>
                    <a:pt x="355343" y="1014578"/>
                  </a:lnTo>
                  <a:lnTo>
                    <a:pt x="394429" y="1025994"/>
                  </a:lnTo>
                  <a:lnTo>
                    <a:pt x="434636" y="1034354"/>
                  </a:lnTo>
                  <a:lnTo>
                    <a:pt x="475822" y="1039535"/>
                  </a:lnTo>
                  <a:lnTo>
                    <a:pt x="517843" y="1041414"/>
                  </a:lnTo>
                  <a:lnTo>
                    <a:pt x="560554" y="1039867"/>
                  </a:lnTo>
                  <a:lnTo>
                    <a:pt x="599366" y="1035407"/>
                  </a:lnTo>
                  <a:lnTo>
                    <a:pt x="637162" y="1028165"/>
                  </a:lnTo>
                  <a:lnTo>
                    <a:pt x="685844" y="1014423"/>
                  </a:lnTo>
                  <a:lnTo>
                    <a:pt x="722213" y="1000494"/>
                  </a:lnTo>
                  <a:lnTo>
                    <a:pt x="758941" y="983034"/>
                  </a:lnTo>
                  <a:lnTo>
                    <a:pt x="793184" y="963707"/>
                  </a:lnTo>
                  <a:lnTo>
                    <a:pt x="825060" y="942548"/>
                  </a:lnTo>
                  <a:lnTo>
                    <a:pt x="864089" y="911542"/>
                  </a:lnTo>
                  <a:lnTo>
                    <a:pt x="899405" y="877416"/>
                  </a:lnTo>
                  <a:lnTo>
                    <a:pt x="927943" y="843315"/>
                  </a:lnTo>
                  <a:lnTo>
                    <a:pt x="953500" y="807712"/>
                  </a:lnTo>
                  <a:lnTo>
                    <a:pt x="975987" y="770706"/>
                  </a:lnTo>
                  <a:lnTo>
                    <a:pt x="995313" y="732400"/>
                  </a:lnTo>
                  <a:lnTo>
                    <a:pt x="1011388" y="692892"/>
                  </a:lnTo>
                  <a:lnTo>
                    <a:pt x="1024124" y="652284"/>
                  </a:lnTo>
                  <a:lnTo>
                    <a:pt x="1033429" y="610677"/>
                  </a:lnTo>
                  <a:lnTo>
                    <a:pt x="1039215" y="568170"/>
                  </a:lnTo>
                  <a:lnTo>
                    <a:pt x="1041391" y="524865"/>
                  </a:lnTo>
                  <a:lnTo>
                    <a:pt x="1041097" y="502944"/>
                  </a:lnTo>
                  <a:lnTo>
                    <a:pt x="1034878" y="438413"/>
                  </a:lnTo>
                  <a:lnTo>
                    <a:pt x="1026608" y="397170"/>
                  </a:lnTo>
                  <a:lnTo>
                    <a:pt x="1015203" y="357256"/>
                  </a:lnTo>
                  <a:lnTo>
                    <a:pt x="1000805" y="318794"/>
                  </a:lnTo>
                  <a:lnTo>
                    <a:pt x="983558" y="281907"/>
                  </a:lnTo>
                  <a:lnTo>
                    <a:pt x="963607" y="246720"/>
                  </a:lnTo>
                  <a:lnTo>
                    <a:pt x="941095" y="213354"/>
                  </a:lnTo>
                  <a:lnTo>
                    <a:pt x="916166" y="181934"/>
                  </a:lnTo>
                  <a:lnTo>
                    <a:pt x="888963" y="152583"/>
                  </a:lnTo>
                  <a:lnTo>
                    <a:pt x="859632" y="125424"/>
                  </a:lnTo>
                  <a:lnTo>
                    <a:pt x="828315" y="100580"/>
                  </a:lnTo>
                  <a:lnTo>
                    <a:pt x="795157" y="78176"/>
                  </a:lnTo>
                  <a:lnTo>
                    <a:pt x="760301" y="58334"/>
                  </a:lnTo>
                  <a:lnTo>
                    <a:pt x="723891" y="41178"/>
                  </a:lnTo>
                  <a:lnTo>
                    <a:pt x="686072" y="26831"/>
                  </a:lnTo>
                  <a:lnTo>
                    <a:pt x="646986" y="15416"/>
                  </a:lnTo>
                  <a:lnTo>
                    <a:pt x="606778" y="7057"/>
                  </a:lnTo>
                  <a:lnTo>
                    <a:pt x="565592" y="1877"/>
                  </a:lnTo>
                  <a:lnTo>
                    <a:pt x="523572" y="0"/>
                  </a:lnTo>
                  <a:close/>
                </a:path>
              </a:pathLst>
            </a:custGeom>
            <a:solidFill>
              <a:srgbClr val="EF46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6"/>
            <p:cNvSpPr/>
            <p:nvPr/>
          </p:nvSpPr>
          <p:spPr>
            <a:xfrm>
              <a:off x="4125530" y="417796"/>
              <a:ext cx="1042035" cy="1041400"/>
            </a:xfrm>
            <a:custGeom>
              <a:avLst/>
              <a:gdLst/>
              <a:ahLst/>
              <a:cxnLst/>
              <a:rect l="l" t="t" r="r" b="b"/>
              <a:pathLst>
                <a:path w="1042034" h="1041400" extrusionOk="0">
                  <a:moveTo>
                    <a:pt x="523579" y="0"/>
                  </a:moveTo>
                  <a:lnTo>
                    <a:pt x="480869" y="1547"/>
                  </a:lnTo>
                  <a:lnTo>
                    <a:pt x="438422" y="6536"/>
                  </a:lnTo>
                  <a:lnTo>
                    <a:pt x="397180" y="14805"/>
                  </a:lnTo>
                  <a:lnTo>
                    <a:pt x="357267" y="26211"/>
                  </a:lnTo>
                  <a:lnTo>
                    <a:pt x="318806" y="40609"/>
                  </a:lnTo>
                  <a:lnTo>
                    <a:pt x="281920" y="57855"/>
                  </a:lnTo>
                  <a:lnTo>
                    <a:pt x="246733" y="77807"/>
                  </a:lnTo>
                  <a:lnTo>
                    <a:pt x="213368" y="100319"/>
                  </a:lnTo>
                  <a:lnTo>
                    <a:pt x="181948" y="125248"/>
                  </a:lnTo>
                  <a:lnTo>
                    <a:pt x="152597" y="152450"/>
                  </a:lnTo>
                  <a:lnTo>
                    <a:pt x="125438" y="181782"/>
                  </a:lnTo>
                  <a:lnTo>
                    <a:pt x="100594" y="213098"/>
                  </a:lnTo>
                  <a:lnTo>
                    <a:pt x="78189" y="246257"/>
                  </a:lnTo>
                  <a:lnTo>
                    <a:pt x="58346" y="281113"/>
                  </a:lnTo>
                  <a:lnTo>
                    <a:pt x="41188" y="317522"/>
                  </a:lnTo>
                  <a:lnTo>
                    <a:pt x="26839" y="355342"/>
                  </a:lnTo>
                  <a:lnTo>
                    <a:pt x="15423" y="394427"/>
                  </a:lnTo>
                  <a:lnTo>
                    <a:pt x="7062" y="434635"/>
                  </a:lnTo>
                  <a:lnTo>
                    <a:pt x="1879" y="475821"/>
                  </a:lnTo>
                  <a:lnTo>
                    <a:pt x="0" y="517841"/>
                  </a:lnTo>
                  <a:lnTo>
                    <a:pt x="1545" y="560552"/>
                  </a:lnTo>
                  <a:lnTo>
                    <a:pt x="10070" y="622730"/>
                  </a:lnTo>
                  <a:lnTo>
                    <a:pt x="25588" y="682143"/>
                  </a:lnTo>
                  <a:lnTo>
                    <a:pt x="47636" y="738398"/>
                  </a:lnTo>
                  <a:lnTo>
                    <a:pt x="75750" y="791104"/>
                  </a:lnTo>
                  <a:lnTo>
                    <a:pt x="109468" y="839869"/>
                  </a:lnTo>
                  <a:lnTo>
                    <a:pt x="148324" y="884302"/>
                  </a:lnTo>
                  <a:lnTo>
                    <a:pt x="191857" y="924011"/>
                  </a:lnTo>
                  <a:lnTo>
                    <a:pt x="239603" y="958605"/>
                  </a:lnTo>
                  <a:lnTo>
                    <a:pt x="291098" y="987691"/>
                  </a:lnTo>
                  <a:lnTo>
                    <a:pt x="345880" y="1010878"/>
                  </a:lnTo>
                  <a:lnTo>
                    <a:pt x="393373" y="1025373"/>
                  </a:lnTo>
                  <a:lnTo>
                    <a:pt x="442516" y="1035383"/>
                  </a:lnTo>
                  <a:lnTo>
                    <a:pt x="493074" y="1040630"/>
                  </a:lnTo>
                  <a:lnTo>
                    <a:pt x="518810" y="1041379"/>
                  </a:lnTo>
                  <a:lnTo>
                    <a:pt x="531779" y="1041270"/>
                  </a:lnTo>
                  <a:lnTo>
                    <a:pt x="544811" y="1040832"/>
                  </a:lnTo>
                  <a:lnTo>
                    <a:pt x="557902" y="1040062"/>
                  </a:lnTo>
                  <a:lnTo>
                    <a:pt x="565732" y="1039462"/>
                  </a:lnTo>
                  <a:lnTo>
                    <a:pt x="570686" y="1038469"/>
                  </a:lnTo>
                  <a:lnTo>
                    <a:pt x="575805" y="1037921"/>
                  </a:lnTo>
                  <a:lnTo>
                    <a:pt x="617087" y="1031878"/>
                  </a:lnTo>
                  <a:lnTo>
                    <a:pt x="657168" y="1022726"/>
                  </a:lnTo>
                  <a:lnTo>
                    <a:pt x="695932" y="1010601"/>
                  </a:lnTo>
                  <a:lnTo>
                    <a:pt x="733260" y="995638"/>
                  </a:lnTo>
                  <a:lnTo>
                    <a:pt x="769038" y="977974"/>
                  </a:lnTo>
                  <a:lnTo>
                    <a:pt x="803146" y="957743"/>
                  </a:lnTo>
                  <a:lnTo>
                    <a:pt x="835468" y="935080"/>
                  </a:lnTo>
                  <a:lnTo>
                    <a:pt x="865887" y="910122"/>
                  </a:lnTo>
                  <a:lnTo>
                    <a:pt x="894287" y="883003"/>
                  </a:lnTo>
                  <a:lnTo>
                    <a:pt x="920549" y="853860"/>
                  </a:lnTo>
                  <a:lnTo>
                    <a:pt x="944557" y="822827"/>
                  </a:lnTo>
                  <a:lnTo>
                    <a:pt x="966194" y="790040"/>
                  </a:lnTo>
                  <a:lnTo>
                    <a:pt x="985342" y="755634"/>
                  </a:lnTo>
                  <a:lnTo>
                    <a:pt x="1001885" y="719746"/>
                  </a:lnTo>
                  <a:lnTo>
                    <a:pt x="1015705" y="682509"/>
                  </a:lnTo>
                  <a:lnTo>
                    <a:pt x="1026686" y="644060"/>
                  </a:lnTo>
                  <a:lnTo>
                    <a:pt x="1034711" y="604534"/>
                  </a:lnTo>
                  <a:lnTo>
                    <a:pt x="1039662" y="564067"/>
                  </a:lnTo>
                  <a:lnTo>
                    <a:pt x="1041422" y="522794"/>
                  </a:lnTo>
                  <a:lnTo>
                    <a:pt x="1039874" y="480850"/>
                  </a:lnTo>
                  <a:lnTo>
                    <a:pt x="1034885" y="438402"/>
                  </a:lnTo>
                  <a:lnTo>
                    <a:pt x="1026616" y="397159"/>
                  </a:lnTo>
                  <a:lnTo>
                    <a:pt x="1015210" y="357246"/>
                  </a:lnTo>
                  <a:lnTo>
                    <a:pt x="1000812" y="318784"/>
                  </a:lnTo>
                  <a:lnTo>
                    <a:pt x="983566" y="281899"/>
                  </a:lnTo>
                  <a:lnTo>
                    <a:pt x="963614" y="246712"/>
                  </a:lnTo>
                  <a:lnTo>
                    <a:pt x="941102" y="213348"/>
                  </a:lnTo>
                  <a:lnTo>
                    <a:pt x="916173" y="181929"/>
                  </a:lnTo>
                  <a:lnTo>
                    <a:pt x="888971" y="152579"/>
                  </a:lnTo>
                  <a:lnTo>
                    <a:pt x="859639" y="125421"/>
                  </a:lnTo>
                  <a:lnTo>
                    <a:pt x="828323" y="100579"/>
                  </a:lnTo>
                  <a:lnTo>
                    <a:pt x="795164" y="78176"/>
                  </a:lnTo>
                  <a:lnTo>
                    <a:pt x="760308" y="58334"/>
                  </a:lnTo>
                  <a:lnTo>
                    <a:pt x="723899" y="41179"/>
                  </a:lnTo>
                  <a:lnTo>
                    <a:pt x="686079" y="26832"/>
                  </a:lnTo>
                  <a:lnTo>
                    <a:pt x="646994" y="15417"/>
                  </a:lnTo>
                  <a:lnTo>
                    <a:pt x="606786" y="7058"/>
                  </a:lnTo>
                  <a:lnTo>
                    <a:pt x="565600" y="1878"/>
                  </a:lnTo>
                  <a:lnTo>
                    <a:pt x="523579" y="0"/>
                  </a:lnTo>
                  <a:close/>
                </a:path>
              </a:pathLst>
            </a:custGeom>
            <a:solidFill>
              <a:srgbClr val="B8D43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66"/>
          <p:cNvSpPr/>
          <p:nvPr/>
        </p:nvSpPr>
        <p:spPr>
          <a:xfrm>
            <a:off x="235718" y="6138984"/>
            <a:ext cx="1413933" cy="512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6"/>
          <p:cNvSpPr/>
          <p:nvPr/>
        </p:nvSpPr>
        <p:spPr>
          <a:xfrm>
            <a:off x="-8671106" y="-1829859"/>
            <a:ext cx="18657570" cy="8147050"/>
          </a:xfrm>
          <a:custGeom>
            <a:avLst/>
            <a:gdLst/>
            <a:ahLst/>
            <a:cxnLst/>
            <a:rect l="l" t="t" r="r" b="b"/>
            <a:pathLst>
              <a:path w="18657570" h="8147050" extrusionOk="0">
                <a:moveTo>
                  <a:pt x="18656981" y="0"/>
                </a:moveTo>
                <a:lnTo>
                  <a:pt x="11045663" y="603584"/>
                </a:lnTo>
                <a:lnTo>
                  <a:pt x="10762933" y="2613415"/>
                </a:lnTo>
                <a:lnTo>
                  <a:pt x="6142227" y="2915235"/>
                </a:lnTo>
                <a:lnTo>
                  <a:pt x="5449598" y="7809042"/>
                </a:lnTo>
                <a:lnTo>
                  <a:pt x="0" y="8146813"/>
                </a:lnTo>
              </a:path>
            </a:pathLst>
          </a:custGeom>
          <a:noFill/>
          <a:ln w="15800" cap="flat" cmpd="sng">
            <a:solidFill>
              <a:srgbClr val="C0CD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3F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3716" y="1452418"/>
            <a:ext cx="3804182" cy="4358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7"/>
          <p:cNvSpPr/>
          <p:nvPr/>
        </p:nvSpPr>
        <p:spPr>
          <a:xfrm>
            <a:off x="138023" y="6045200"/>
            <a:ext cx="1630392" cy="752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7"/>
          <p:cNvSpPr/>
          <p:nvPr/>
        </p:nvSpPr>
        <p:spPr>
          <a:xfrm>
            <a:off x="-60385" y="-25878"/>
            <a:ext cx="12338110" cy="276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794" y="6167037"/>
            <a:ext cx="1353808" cy="533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>
            <a:off x="377568" y="0"/>
            <a:ext cx="11436864" cy="10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 Black"/>
              <a:buNone/>
              <a:defRPr sz="36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11501766" y="6251746"/>
            <a:ext cx="404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33F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8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8"/>
          <p:cNvSpPr txBox="1">
            <a:spLocks noGrp="1"/>
          </p:cNvSpPr>
          <p:nvPr>
            <p:ph type="title"/>
          </p:nvPr>
        </p:nvSpPr>
        <p:spPr>
          <a:xfrm>
            <a:off x="739955" y="2479255"/>
            <a:ext cx="9472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Whole Day, Whole Year, Whole Child</a:t>
            </a:r>
            <a:endParaRPr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8"/>
          <p:cNvSpPr txBox="1"/>
          <p:nvPr/>
        </p:nvSpPr>
        <p:spPr>
          <a:xfrm>
            <a:off x="1301533" y="3183547"/>
            <a:ext cx="904738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Designing a new reality for school day/expanded learning partnership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September 16, 2024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10:00am-4:00pm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76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6"/>
          <p:cNvSpPr txBox="1">
            <a:spLocks noGrp="1"/>
          </p:cNvSpPr>
          <p:nvPr>
            <p:ph type="title"/>
          </p:nvPr>
        </p:nvSpPr>
        <p:spPr>
          <a:xfrm>
            <a:off x="3207027" y="210509"/>
            <a:ext cx="94488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51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THE PROJECT:</a:t>
            </a:r>
            <a:br>
              <a:rPr lang="en-US" sz="60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School Day and Expanded Learning Coherence</a:t>
            </a:r>
            <a:endParaRPr sz="48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6"/>
          <p:cNvSpPr txBox="1"/>
          <p:nvPr/>
        </p:nvSpPr>
        <p:spPr>
          <a:xfrm>
            <a:off x="2901713" y="1913673"/>
            <a:ext cx="9098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What?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Define practices, structures and strategies to deepen collaboration between expanded learning and school day </a:t>
            </a: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How?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Start with practice, and track the policy and communications needs and issues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Possible Communities of Practice focused on 1-3 different strategies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8" name="Google Shape;238;p76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8"/>
          <p:cNvGrpSpPr/>
          <p:nvPr/>
        </p:nvGrpSpPr>
        <p:grpSpPr>
          <a:xfrm>
            <a:off x="0" y="150598"/>
            <a:ext cx="13278476" cy="1523998"/>
            <a:chOff x="0" y="12442"/>
            <a:chExt cx="7349559" cy="853439"/>
          </a:xfrm>
        </p:grpSpPr>
        <p:pic>
          <p:nvPicPr>
            <p:cNvPr id="245" name="Google Shape;245;p78" descr="A picture containing screenshot, graphics, graphic design, de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16021" b="62223"/>
            <a:stretch/>
          </p:blipFill>
          <p:spPr>
            <a:xfrm>
              <a:off x="0" y="12442"/>
              <a:ext cx="7000237" cy="853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78"/>
            <p:cNvSpPr txBox="1"/>
            <p:nvPr/>
          </p:nvSpPr>
          <p:spPr>
            <a:xfrm>
              <a:off x="82059" y="106333"/>
              <a:ext cx="7267500" cy="60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EXAMPLES OF SCHOOL-DAY/</a:t>
              </a: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3200">
                  <a:solidFill>
                    <a:srgbClr val="FFFFFF"/>
                  </a:solidFill>
                </a:rPr>
                <a:t>XPANDED LEARNING</a:t>
              </a:r>
              <a:r>
                <a:rPr lang="en-US" sz="3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COHERENCE</a:t>
              </a:r>
              <a:endPara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7" name="Google Shape;247;p78"/>
          <p:cNvSpPr txBox="1">
            <a:spLocks noGrp="1"/>
          </p:cNvSpPr>
          <p:nvPr>
            <p:ph type="title"/>
          </p:nvPr>
        </p:nvSpPr>
        <p:spPr>
          <a:xfrm>
            <a:off x="762000" y="6858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graphicFrame>
        <p:nvGraphicFramePr>
          <p:cNvPr id="248" name="Google Shape;248;p78"/>
          <p:cNvGraphicFramePr/>
          <p:nvPr/>
        </p:nvGraphicFramePr>
        <p:xfrm>
          <a:off x="160038" y="1841750"/>
          <a:ext cx="11871925" cy="4802350"/>
        </p:xfrm>
        <a:graphic>
          <a:graphicData uri="http://schemas.openxmlformats.org/drawingml/2006/table">
            <a:tbl>
              <a:tblPr>
                <a:noFill/>
                <a:tableStyleId>{C50E8C15-8DB0-4B30-A7D0-B62D8CD1C6C9}</a:tableStyleId>
              </a:tblPr>
              <a:tblGrid>
                <a:gridCol w="263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Push-in support</a:t>
                      </a:r>
                      <a:r>
                        <a:rPr lang="en-US" sz="2400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ELO staff push into school day classrooms to provide extra academic, social, emotional support.</a:t>
                      </a:r>
                      <a:endParaRPr sz="20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Teacher release time</a:t>
                      </a:r>
                      <a:endParaRPr sz="2400" b="1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ELO staff provide enrichment activities during the school day, allowing teachers prep and collaboration time.</a:t>
                      </a:r>
                      <a:endParaRPr sz="2000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Linked content</a:t>
                      </a:r>
                      <a:endParaRPr sz="2400" b="1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ELO staff collaborate with school-day teachers to expand on content taught during the school day (ie: hands-on STEM).</a:t>
                      </a:r>
                      <a:endParaRPr sz="2000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Summer learning</a:t>
                      </a:r>
                      <a:endParaRPr sz="2400" b="1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ELO and school day staff co-facilitate learning spaces, each gathering new skills from the “other” side of the day.</a:t>
                      </a:r>
                      <a:endParaRPr sz="2000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HS Internships</a:t>
                      </a:r>
                      <a:endParaRPr sz="2400" b="1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66666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After school work placements are intentionally linked to school day class content.</a:t>
                      </a:r>
                      <a:endParaRPr sz="2000">
                        <a:solidFill>
                          <a:srgbClr val="666666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77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7"/>
          <p:cNvSpPr txBox="1">
            <a:spLocks noGrp="1"/>
          </p:cNvSpPr>
          <p:nvPr>
            <p:ph type="title"/>
          </p:nvPr>
        </p:nvSpPr>
        <p:spPr>
          <a:xfrm>
            <a:off x="3217002" y="9"/>
            <a:ext cx="94488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54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THE PROJECT:</a:t>
            </a:r>
            <a:br>
              <a:rPr lang="en-US" sz="60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School Day and Expanded Learning Coherence</a:t>
            </a:r>
            <a:endParaRPr sz="48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7"/>
          <p:cNvSpPr txBox="1"/>
          <p:nvPr/>
        </p:nvSpPr>
        <p:spPr>
          <a:xfrm>
            <a:off x="2891738" y="1485048"/>
            <a:ext cx="9098100" cy="4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Why now? </a:t>
            </a:r>
            <a:endParaRPr sz="18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isn’t a new conversation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Opportunity of ELO-P funding and the need to safeguard it for the future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Synergy around “whole-child” education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Resources for Community Schools as an organizing structure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New policies like attendance recovery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happens first?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Today, start to create the plan</a:t>
            </a:r>
            <a:endParaRPr sz="20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Will have further virtual meetings to continue co-creating the plan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venir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Fundraise based on the plan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p77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9"/>
          <p:cNvSpPr txBox="1"/>
          <p:nvPr/>
        </p:nvSpPr>
        <p:spPr>
          <a:xfrm>
            <a:off x="548030" y="2295061"/>
            <a:ext cx="6676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Norms</a:t>
            </a:r>
            <a:endParaRPr sz="60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3" name="Google Shape;263;p79"/>
          <p:cNvSpPr txBox="1"/>
          <p:nvPr/>
        </p:nvSpPr>
        <p:spPr>
          <a:xfrm>
            <a:off x="5210677" y="1840545"/>
            <a:ext cx="66765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77D"/>
              </a:buClr>
              <a:buSzPts val="2400"/>
              <a:buFont typeface="Avenir"/>
              <a:buChar char="•"/>
            </a:pPr>
            <a:r>
              <a:rPr lang="en-US" sz="2400">
                <a:solidFill>
                  <a:srgbClr val="4C977D"/>
                </a:solidFill>
                <a:latin typeface="Avenir"/>
                <a:ea typeface="Avenir"/>
                <a:cs typeface="Avenir"/>
                <a:sym typeface="Avenir"/>
              </a:rPr>
              <a:t>Take care of your needs</a:t>
            </a:r>
            <a:endParaRPr sz="2400">
              <a:solidFill>
                <a:srgbClr val="4C97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77D"/>
              </a:buClr>
              <a:buSzPts val="2400"/>
              <a:buFont typeface="Avenir"/>
              <a:buChar char="•"/>
            </a:pPr>
            <a:r>
              <a:rPr lang="en-US" sz="2400" i="0" u="none" strike="noStrike" cap="none">
                <a:solidFill>
                  <a:srgbClr val="4C977D"/>
                </a:solidFill>
                <a:latin typeface="Avenir"/>
                <a:ea typeface="Avenir"/>
                <a:cs typeface="Avenir"/>
                <a:sym typeface="Avenir"/>
              </a:rPr>
              <a:t>Create space for all voices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77D"/>
              </a:buClr>
              <a:buSzPts val="2400"/>
              <a:buFont typeface="Avenir"/>
              <a:buChar char="•"/>
            </a:pPr>
            <a:r>
              <a:rPr lang="en-US" sz="2400" i="0" u="none" strike="noStrike" cap="none">
                <a:solidFill>
                  <a:srgbClr val="4C977D"/>
                </a:solidFill>
                <a:latin typeface="Avenir"/>
                <a:ea typeface="Avenir"/>
                <a:cs typeface="Avenir"/>
                <a:sym typeface="Avenir"/>
              </a:rPr>
              <a:t>Extend grace and assume best intentions </a:t>
            </a:r>
            <a:endParaRPr sz="2400">
              <a:solidFill>
                <a:srgbClr val="4C97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77D"/>
              </a:buClr>
              <a:buSzPts val="2400"/>
              <a:buFont typeface="Avenir"/>
              <a:buChar char="•"/>
            </a:pPr>
            <a:r>
              <a:rPr lang="en-US" sz="2400">
                <a:solidFill>
                  <a:srgbClr val="4C977D"/>
                </a:solidFill>
                <a:latin typeface="Avenir"/>
                <a:ea typeface="Avenir"/>
                <a:cs typeface="Avenir"/>
                <a:sym typeface="Avenir"/>
              </a:rPr>
              <a:t>Accept non-closure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77D"/>
              </a:buClr>
              <a:buSzPts val="2400"/>
              <a:buChar char="•"/>
            </a:pPr>
            <a:r>
              <a:rPr lang="en-US" sz="2400" i="0" u="none" strike="noStrike" cap="none">
                <a:solidFill>
                  <a:srgbClr val="4C977D"/>
                </a:solidFill>
                <a:latin typeface="Avenir"/>
                <a:ea typeface="Avenir"/>
                <a:cs typeface="Avenir"/>
                <a:sym typeface="Avenir"/>
              </a:rPr>
              <a:t>Others?</a:t>
            </a:r>
            <a:r>
              <a:rPr lang="en-US" sz="4400" b="1" i="0" u="none" strike="noStrike" cap="none">
                <a:solidFill>
                  <a:srgbClr val="4C977D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4C977D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4C977D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4" name="Google Shape;264;p79"/>
          <p:cNvSpPr txBox="1"/>
          <p:nvPr/>
        </p:nvSpPr>
        <p:spPr>
          <a:xfrm>
            <a:off x="5472901" y="724936"/>
            <a:ext cx="70797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start with……….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9"/>
          <p:cNvSpPr txBox="1"/>
          <p:nvPr/>
        </p:nvSpPr>
        <p:spPr>
          <a:xfrm>
            <a:off x="0" y="0"/>
            <a:ext cx="4884300" cy="6858000"/>
          </a:xfrm>
          <a:prstGeom prst="rect">
            <a:avLst/>
          </a:prstGeom>
          <a:solidFill>
            <a:srgbClr val="4BBE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Norms</a:t>
            </a:r>
            <a:endParaRPr sz="4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80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0"/>
          <p:cNvSpPr txBox="1">
            <a:spLocks noGrp="1"/>
          </p:cNvSpPr>
          <p:nvPr>
            <p:ph type="title"/>
          </p:nvPr>
        </p:nvSpPr>
        <p:spPr>
          <a:xfrm>
            <a:off x="2234056" y="2420968"/>
            <a:ext cx="729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Context: What We Know &amp; Wonder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0"/>
          <p:cNvSpPr/>
          <p:nvPr/>
        </p:nvSpPr>
        <p:spPr>
          <a:xfrm>
            <a:off x="10594695" y="2420968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80"/>
          <p:cNvSpPr txBox="1"/>
          <p:nvPr/>
        </p:nvSpPr>
        <p:spPr>
          <a:xfrm>
            <a:off x="1840155" y="3160251"/>
            <a:ext cx="76839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Ground the day’s conversations in research and promising practices about efforts to increase collaboration between expanded learning and school day.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8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BBEAF"/>
          </a:solidFill>
          <a:ln>
            <a:noFill/>
          </a:ln>
        </p:spPr>
      </p:pic>
      <p:sp>
        <p:nvSpPr>
          <p:cNvPr id="281" name="Google Shape;281;p81"/>
          <p:cNvSpPr txBox="1"/>
          <p:nvPr/>
        </p:nvSpPr>
        <p:spPr>
          <a:xfrm>
            <a:off x="5711679" y="591864"/>
            <a:ext cx="471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Know and Wonder</a:t>
            </a: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252"/>
            <a:ext cx="52026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1"/>
          <p:cNvSpPr txBox="1">
            <a:spLocks noGrp="1"/>
          </p:cNvSpPr>
          <p:nvPr>
            <p:ph type="body" idx="1"/>
          </p:nvPr>
        </p:nvSpPr>
        <p:spPr>
          <a:xfrm>
            <a:off x="5978327" y="1614975"/>
            <a:ext cx="5534700" cy="4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95"/>
              <a:buNone/>
            </a:pPr>
            <a:r>
              <a:rPr lang="en-US" sz="2400" b="1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At your tables, create a T-chart</a:t>
            </a:r>
            <a:endParaRPr sz="2400" b="1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Know:</a:t>
            </a: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595"/>
              <a:buNone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What do we already know about school day/expanded learning coherence?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Wonder: </a:t>
            </a:r>
            <a:endParaRPr sz="2400" b="1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7F7F7F"/>
              </a:buClr>
              <a:buSzPts val="2595"/>
              <a:buNone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What do we wonder about school day/expanded learning coherence?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82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82"/>
          <p:cNvSpPr txBox="1">
            <a:spLocks noGrp="1"/>
          </p:cNvSpPr>
          <p:nvPr>
            <p:ph type="title"/>
          </p:nvPr>
        </p:nvSpPr>
        <p:spPr>
          <a:xfrm>
            <a:off x="1066800" y="2713068"/>
            <a:ext cx="72900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Femi Vance</a:t>
            </a:r>
            <a:endParaRPr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American Institutes of Research</a:t>
            </a:r>
            <a:endParaRPr sz="3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2"/>
          <p:cNvSpPr/>
          <p:nvPr/>
        </p:nvSpPr>
        <p:spPr>
          <a:xfrm>
            <a:off x="8871874" y="2298065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8325" y="2132300"/>
            <a:ext cx="184785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83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3"/>
          <p:cNvSpPr txBox="1">
            <a:spLocks noGrp="1"/>
          </p:cNvSpPr>
          <p:nvPr>
            <p:ph type="title"/>
          </p:nvPr>
        </p:nvSpPr>
        <p:spPr>
          <a:xfrm>
            <a:off x="3202653" y="2490217"/>
            <a:ext cx="8009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88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r>
              <a:rPr lang="en-US" sz="60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3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22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84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4"/>
          <p:cNvSpPr txBox="1">
            <a:spLocks noGrp="1"/>
          </p:cNvSpPr>
          <p:nvPr>
            <p:ph type="title"/>
          </p:nvPr>
        </p:nvSpPr>
        <p:spPr>
          <a:xfrm>
            <a:off x="936424" y="2537425"/>
            <a:ext cx="8094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Common Ground: A Shared Vision</a:t>
            </a:r>
            <a:endParaRPr sz="5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4"/>
          <p:cNvSpPr/>
          <p:nvPr/>
        </p:nvSpPr>
        <p:spPr>
          <a:xfrm>
            <a:off x="9919795" y="2232186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84"/>
          <p:cNvSpPr txBox="1"/>
          <p:nvPr/>
        </p:nvSpPr>
        <p:spPr>
          <a:xfrm>
            <a:off x="585600" y="3434375"/>
            <a:ext cx="847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Generate a shared understanding of the future state of expanded learning/school day coherence that we are all trying to achieve.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ea8e3708f_0_15"/>
          <p:cNvSpPr txBox="1">
            <a:spLocks noGrp="1"/>
          </p:cNvSpPr>
          <p:nvPr>
            <p:ph type="title"/>
          </p:nvPr>
        </p:nvSpPr>
        <p:spPr>
          <a:xfrm>
            <a:off x="4087775" y="1558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Introductions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2fea8e3708f_0_1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0" y="0"/>
            <a:ext cx="12192001" cy="6773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fea8e3708f_0_15"/>
          <p:cNvSpPr txBox="1">
            <a:spLocks noGrp="1"/>
          </p:cNvSpPr>
          <p:nvPr>
            <p:ph type="body" idx="1"/>
          </p:nvPr>
        </p:nvSpPr>
        <p:spPr>
          <a:xfrm>
            <a:off x="4087775" y="1253400"/>
            <a:ext cx="4565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Please share your name, role and organization</a:t>
            </a:r>
            <a:endParaRPr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8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BBEAF"/>
          </a:solidFill>
          <a:ln>
            <a:noFill/>
          </a:ln>
        </p:spPr>
      </p:pic>
      <p:grpSp>
        <p:nvGrpSpPr>
          <p:cNvPr id="321" name="Google Shape;321;p85"/>
          <p:cNvGrpSpPr/>
          <p:nvPr/>
        </p:nvGrpSpPr>
        <p:grpSpPr>
          <a:xfrm>
            <a:off x="5214551" y="376785"/>
            <a:ext cx="6977449" cy="6481215"/>
            <a:chOff x="-210021" y="140795"/>
            <a:chExt cx="7210261" cy="853440"/>
          </a:xfrm>
        </p:grpSpPr>
        <p:pic>
          <p:nvPicPr>
            <p:cNvPr id="322" name="Google Shape;322;p85" descr="A picture containing screenshot, graphics, graphic design, de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t="16021" b="62223"/>
            <a:stretch/>
          </p:blipFill>
          <p:spPr>
            <a:xfrm>
              <a:off x="0" y="140795"/>
              <a:ext cx="7000240" cy="853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85"/>
            <p:cNvSpPr txBox="1"/>
            <p:nvPr/>
          </p:nvSpPr>
          <p:spPr>
            <a:xfrm>
              <a:off x="-210021" y="169117"/>
              <a:ext cx="5250900" cy="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Cover Story</a:t>
              </a:r>
              <a:endPara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24" name="Google Shape;324;p85"/>
          <p:cNvSpPr txBox="1">
            <a:spLocks noGrp="1"/>
          </p:cNvSpPr>
          <p:nvPr>
            <p:ph type="body" idx="1"/>
          </p:nvPr>
        </p:nvSpPr>
        <p:spPr>
          <a:xfrm>
            <a:off x="5638800" y="1522525"/>
            <a:ext cx="48396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If we are successful, what is the cover story about expanded learning and school day coherence in 10 years? 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What are the headline, examples, quotes?</a:t>
            </a:r>
            <a:endParaRPr sz="280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1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15 min</a:t>
            </a:r>
            <a:endParaRPr sz="41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Don’t forget to choose a presenter </a:t>
            </a:r>
            <a:endParaRPr/>
          </a:p>
        </p:txBody>
      </p:sp>
      <p:pic>
        <p:nvPicPr>
          <p:cNvPr id="325" name="Google Shape;325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206" y="1238199"/>
            <a:ext cx="5236758" cy="424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86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86"/>
          <p:cNvSpPr txBox="1">
            <a:spLocks noGrp="1"/>
          </p:cNvSpPr>
          <p:nvPr>
            <p:ph type="title"/>
          </p:nvPr>
        </p:nvSpPr>
        <p:spPr>
          <a:xfrm>
            <a:off x="3896497" y="691016"/>
            <a:ext cx="9448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54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sz="48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6"/>
          <p:cNvSpPr txBox="1">
            <a:spLocks noGrp="1"/>
          </p:cNvSpPr>
          <p:nvPr>
            <p:ph type="body" idx="1"/>
          </p:nvPr>
        </p:nvSpPr>
        <p:spPr>
          <a:xfrm>
            <a:off x="3896500" y="1981500"/>
            <a:ext cx="6193200" cy="48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8323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do you notice? </a:t>
            </a:r>
            <a:endParaRPr sz="3000"/>
          </a:p>
          <a:p>
            <a:pPr marL="685800" lvl="0" indent="-48323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questions do you have? </a:t>
            </a:r>
            <a:endParaRPr sz="3000"/>
          </a:p>
          <a:p>
            <a:pPr marL="685800" lvl="0" indent="-48323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common themes? </a:t>
            </a:r>
            <a:endParaRPr sz="3000"/>
          </a:p>
          <a:p>
            <a:pPr marL="685800" lvl="0" indent="-48323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are there differences? What questions do they raise? What do they add? 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4" name="Google Shape;334;p86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b6507ad4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YOUR TICKET TO LUNCH……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fb6507ad4b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31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How would this new reality benefit your organization or your students?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Place a sticky note next to your cover story, including your name and organization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1" name="Google Shape;341;g2fb6507ad4b_0_0"/>
          <p:cNvSpPr txBox="1"/>
          <p:nvPr/>
        </p:nvSpPr>
        <p:spPr>
          <a:xfrm>
            <a:off x="6655675" y="2101975"/>
            <a:ext cx="4433700" cy="3504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Katie/GPG</a:t>
            </a:r>
            <a:endParaRPr sz="27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Our work could focus on impact, not logistics, because schools and districts would be more clear about the resources and staff they have to support students.</a:t>
            </a:r>
            <a:endParaRPr sz="27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6095"/>
            <a:ext cx="12192000" cy="891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87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87"/>
          <p:cNvSpPr txBox="1">
            <a:spLocks noGrp="1"/>
          </p:cNvSpPr>
          <p:nvPr>
            <p:ph type="title"/>
          </p:nvPr>
        </p:nvSpPr>
        <p:spPr>
          <a:xfrm>
            <a:off x="3832848" y="2606805"/>
            <a:ext cx="80097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3600"/>
              <a:buNone/>
            </a:pPr>
            <a:r>
              <a:rPr lang="en-US"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ENERGIZER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7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fbe08a7b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Share your ticket?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ffbe08a7b0_0_0"/>
          <p:cNvSpPr txBox="1"/>
          <p:nvPr/>
        </p:nvSpPr>
        <p:spPr>
          <a:xfrm>
            <a:off x="3879150" y="1785750"/>
            <a:ext cx="4433700" cy="3504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would this new reality benefit your organization or your students?</a:t>
            </a:r>
            <a:endParaRPr sz="27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88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88"/>
          <p:cNvSpPr txBox="1">
            <a:spLocks noGrp="1"/>
          </p:cNvSpPr>
          <p:nvPr>
            <p:ph type="title"/>
          </p:nvPr>
        </p:nvSpPr>
        <p:spPr>
          <a:xfrm>
            <a:off x="-293775" y="2573300"/>
            <a:ext cx="99336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Common Ground: </a:t>
            </a:r>
            <a:endParaRPr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Education Landscape</a:t>
            </a:r>
            <a:endParaRPr sz="5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8"/>
          <p:cNvSpPr/>
          <p:nvPr/>
        </p:nvSpPr>
        <p:spPr>
          <a:xfrm>
            <a:off x="10453195" y="2230493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88"/>
          <p:cNvSpPr txBox="1"/>
          <p:nvPr/>
        </p:nvSpPr>
        <p:spPr>
          <a:xfrm>
            <a:off x="1955881" y="3830300"/>
            <a:ext cx="768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Surface current and anticipated trends in the education landscape that impact if and how expanded learning and school day collaborate</a:t>
            </a:r>
            <a:r>
              <a:rPr lang="en-US" sz="18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5E4E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MAPPING THE EDUCATION LANDSCAPE</a:t>
            </a:r>
            <a:endParaRPr/>
          </a:p>
        </p:txBody>
      </p:sp>
      <p:sp>
        <p:nvSpPr>
          <p:cNvPr id="375" name="Google Shape;375;p19"/>
          <p:cNvSpPr txBox="1">
            <a:spLocks noGrp="1"/>
          </p:cNvSpPr>
          <p:nvPr>
            <p:ph type="body" idx="1"/>
          </p:nvPr>
        </p:nvSpPr>
        <p:spPr>
          <a:xfrm>
            <a:off x="838200" y="1833075"/>
            <a:ext cx="8302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Find your partner with the same letter on their nametag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Discuss: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features exist in the current landscape?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features can we anticipate in the future?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Write: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1 idea/sticky note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5-7 words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Post them on the chart paper: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Make groupings as you see them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20" descr="A group of people sitting in a circ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533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0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5E4E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FULL GROUP DISCUSSION</a:t>
            </a:r>
            <a:endParaRPr/>
          </a:p>
        </p:txBody>
      </p:sp>
      <p:sp>
        <p:nvSpPr>
          <p:cNvPr id="384" name="Google Shape;384;p20"/>
          <p:cNvSpPr txBox="1">
            <a:spLocks noGrp="1"/>
          </p:cNvSpPr>
          <p:nvPr>
            <p:ph type="body" idx="2"/>
          </p:nvPr>
        </p:nvSpPr>
        <p:spPr>
          <a:xfrm>
            <a:off x="838200" y="2434201"/>
            <a:ext cx="4137212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>
                <a:latin typeface="Avenir"/>
                <a:ea typeface="Avenir"/>
                <a:cs typeface="Avenir"/>
                <a:sym typeface="Avenir"/>
              </a:rPr>
              <a:t>What questions do you have? 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>
                <a:latin typeface="Avenir"/>
                <a:ea typeface="Avenir"/>
                <a:cs typeface="Avenir"/>
                <a:sym typeface="Avenir"/>
              </a:rPr>
              <a:t>Now that you see it all, what more would you add?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>
                <a:latin typeface="Avenir"/>
                <a:ea typeface="Avenir"/>
                <a:cs typeface="Avenir"/>
                <a:sym typeface="Avenir"/>
              </a:rPr>
              <a:t>What are the most important features we should prioritize? </a:t>
            </a:r>
            <a:endParaRPr/>
          </a:p>
          <a:p>
            <a:pPr marL="0" lvl="0" indent="1270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89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89"/>
          <p:cNvSpPr txBox="1">
            <a:spLocks noGrp="1"/>
          </p:cNvSpPr>
          <p:nvPr>
            <p:ph type="title"/>
          </p:nvPr>
        </p:nvSpPr>
        <p:spPr>
          <a:xfrm>
            <a:off x="1359332" y="2597342"/>
            <a:ext cx="72900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Common Ground: </a:t>
            </a:r>
            <a:endParaRPr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Barriers to Coherence</a:t>
            </a: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9"/>
          <p:cNvSpPr/>
          <p:nvPr/>
        </p:nvSpPr>
        <p:spPr>
          <a:xfrm>
            <a:off x="9792795" y="2107608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89"/>
          <p:cNvSpPr txBox="1"/>
          <p:nvPr/>
        </p:nvSpPr>
        <p:spPr>
          <a:xfrm>
            <a:off x="1162356" y="3924750"/>
            <a:ext cx="76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Understand the barriers to coherence.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9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9"/>
          <p:cNvSpPr txBox="1">
            <a:spLocks noGrp="1"/>
          </p:cNvSpPr>
          <p:nvPr>
            <p:ph type="title"/>
          </p:nvPr>
        </p:nvSpPr>
        <p:spPr>
          <a:xfrm>
            <a:off x="3446730" y="479078"/>
            <a:ext cx="37503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60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48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9"/>
          <p:cNvSpPr txBox="1"/>
          <p:nvPr/>
        </p:nvSpPr>
        <p:spPr>
          <a:xfrm>
            <a:off x="3211422" y="1485845"/>
            <a:ext cx="90981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Welcome &amp; Introduction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Setting Context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●"/>
            </a:pP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The Proposed Work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●"/>
            </a:pP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What We Know </a:t>
            </a: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&amp;</a:t>
            </a: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Wonder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Finding Common Ground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●"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Our Shared Vision </a:t>
            </a: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40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●"/>
            </a:pP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The Education Landscape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venir"/>
              <a:buChar char="●"/>
            </a:pP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Barriers 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Defining Innovative Strategies</a:t>
            </a:r>
            <a:endParaRPr sz="24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Closing &amp; Next Steps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69"/>
          <p:cNvSpPr txBox="1"/>
          <p:nvPr/>
        </p:nvSpPr>
        <p:spPr>
          <a:xfrm>
            <a:off x="10506300" y="5940950"/>
            <a:ext cx="13965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9"/>
          <p:cNvSpPr txBox="1"/>
          <p:nvPr/>
        </p:nvSpPr>
        <p:spPr>
          <a:xfrm>
            <a:off x="8512675" y="1734425"/>
            <a:ext cx="3139800" cy="30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Parking Lot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6" name="Google Shape;17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1450" y="2481500"/>
            <a:ext cx="27622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9"/>
          <p:cNvSpPr txBox="1"/>
          <p:nvPr/>
        </p:nvSpPr>
        <p:spPr>
          <a:xfrm>
            <a:off x="3311100" y="4218125"/>
            <a:ext cx="16065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Lunch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5E4E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POSSIBLE BARRIERS TO COHERENCE</a:t>
            </a:r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085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Different funding streams, each with their own rules and guidelines </a:t>
            </a:r>
            <a:endParaRPr sz="2400"/>
          </a:p>
          <a:p>
            <a:pPr marL="457200" lvl="0" indent="-2552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Lack of awareness about ELOP funding rules and guidelines </a:t>
            </a:r>
            <a:endParaRPr sz="2400"/>
          </a:p>
          <a:p>
            <a:pPr marL="457200" lvl="0" indent="-2552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Deeply ingrained siloed ways of working in education</a:t>
            </a:r>
            <a:endParaRPr sz="2400"/>
          </a:p>
          <a:p>
            <a:pPr marL="457200" lvl="0" indent="-2552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Imbalance of decision-making authority among stakeholders - district leaders, school admin, school boards, unions vs community partners, families, students, ELO staff</a:t>
            </a:r>
            <a:endParaRPr/>
          </a:p>
        </p:txBody>
      </p:sp>
      <p:sp>
        <p:nvSpPr>
          <p:cNvPr id="400" name="Google Shape;400;p22"/>
          <p:cNvSpPr/>
          <p:nvPr/>
        </p:nvSpPr>
        <p:spPr>
          <a:xfrm>
            <a:off x="6656296" y="1492623"/>
            <a:ext cx="6019798" cy="387275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Full Group Discussion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Is there anything you would add to, or change in,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this list? 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90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90"/>
          <p:cNvSpPr txBox="1">
            <a:spLocks noGrp="1"/>
          </p:cNvSpPr>
          <p:nvPr>
            <p:ph type="title"/>
          </p:nvPr>
        </p:nvSpPr>
        <p:spPr>
          <a:xfrm>
            <a:off x="1878517" y="2453118"/>
            <a:ext cx="7290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Defining Innovative Strategies </a:t>
            </a:r>
            <a:endParaRPr sz="5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0"/>
          <p:cNvSpPr/>
          <p:nvPr/>
        </p:nvSpPr>
        <p:spPr>
          <a:xfrm>
            <a:off x="10059495" y="2172594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90"/>
          <p:cNvSpPr txBox="1"/>
          <p:nvPr/>
        </p:nvSpPr>
        <p:spPr>
          <a:xfrm>
            <a:off x="1484616" y="3255850"/>
            <a:ext cx="76839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Based on what we’ve discussed, generate ideas for moving towards our desired state of expanded learning/school day coherence.   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91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91"/>
          <p:cNvSpPr txBox="1">
            <a:spLocks noGrp="1"/>
          </p:cNvSpPr>
          <p:nvPr>
            <p:ph type="title"/>
          </p:nvPr>
        </p:nvSpPr>
        <p:spPr>
          <a:xfrm>
            <a:off x="308359" y="640195"/>
            <a:ext cx="7192578" cy="76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Question </a:t>
            </a:r>
            <a:endParaRPr sz="40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1"/>
          <p:cNvSpPr txBox="1"/>
          <p:nvPr/>
        </p:nvSpPr>
        <p:spPr>
          <a:xfrm>
            <a:off x="1309662" y="2118598"/>
            <a:ext cx="95727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5A"/>
              </a:buClr>
              <a:buSzPts val="4000"/>
              <a:buFont typeface="Arial"/>
              <a:buNone/>
            </a:pPr>
            <a:r>
              <a:rPr lang="en-US" sz="3700" b="0" i="0" u="none" strike="noStrike" cap="none">
                <a:solidFill>
                  <a:srgbClr val="44695A"/>
                </a:solidFill>
                <a:latin typeface="Avenir"/>
                <a:ea typeface="Avenir"/>
                <a:cs typeface="Avenir"/>
                <a:sym typeface="Avenir"/>
              </a:rPr>
              <a:t>What are the opportunities for coherence between expanded learning and school day practice that we can create or build on to </a:t>
            </a:r>
            <a:r>
              <a:rPr lang="en-US" sz="3700">
                <a:solidFill>
                  <a:srgbClr val="44695A"/>
                </a:solidFill>
                <a:latin typeface="Avenir"/>
                <a:ea typeface="Avenir"/>
                <a:cs typeface="Avenir"/>
                <a:sym typeface="Avenir"/>
              </a:rPr>
              <a:t>achieve</a:t>
            </a:r>
            <a:r>
              <a:rPr lang="en-US" sz="3700" b="0" i="0" u="none" strike="noStrike" cap="none">
                <a:solidFill>
                  <a:srgbClr val="44695A"/>
                </a:solidFill>
                <a:latin typeface="Avenir"/>
                <a:ea typeface="Avenir"/>
                <a:cs typeface="Avenir"/>
                <a:sym typeface="Avenir"/>
              </a:rPr>
              <a:t> our c</a:t>
            </a:r>
            <a:r>
              <a:rPr lang="en-US" sz="3700">
                <a:solidFill>
                  <a:srgbClr val="44695A"/>
                </a:solidFill>
                <a:latin typeface="Avenir"/>
                <a:ea typeface="Avenir"/>
                <a:cs typeface="Avenir"/>
                <a:sym typeface="Avenir"/>
              </a:rPr>
              <a:t>over stories? </a:t>
            </a:r>
            <a:endParaRPr sz="3700" b="0" i="0" u="none" strike="noStrike" cap="none">
              <a:solidFill>
                <a:srgbClr val="44695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92" descr="A picture containing drawing, mirr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318975"/>
            <a:ext cx="12191997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92"/>
          <p:cNvSpPr txBox="1">
            <a:spLocks noGrp="1"/>
          </p:cNvSpPr>
          <p:nvPr>
            <p:ph type="title"/>
          </p:nvPr>
        </p:nvSpPr>
        <p:spPr>
          <a:xfrm>
            <a:off x="805570" y="227844"/>
            <a:ext cx="8402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92"/>
          <p:cNvGrpSpPr/>
          <p:nvPr/>
        </p:nvGrpSpPr>
        <p:grpSpPr>
          <a:xfrm>
            <a:off x="750775" y="1198553"/>
            <a:ext cx="10968248" cy="3927483"/>
            <a:chOff x="2275" y="322993"/>
            <a:chExt cx="10968248" cy="3376737"/>
          </a:xfrm>
        </p:grpSpPr>
        <p:sp>
          <p:nvSpPr>
            <p:cNvPr id="426" name="Google Shape;426;p92"/>
            <p:cNvSpPr/>
            <p:nvPr/>
          </p:nvSpPr>
          <p:spPr>
            <a:xfrm>
              <a:off x="2275" y="322993"/>
              <a:ext cx="3258818" cy="3376737"/>
            </a:xfrm>
            <a:prstGeom prst="rect">
              <a:avLst/>
            </a:prstGeom>
            <a:solidFill>
              <a:srgbClr val="FFC0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2"/>
            <p:cNvSpPr txBox="1"/>
            <p:nvPr/>
          </p:nvSpPr>
          <p:spPr>
            <a:xfrm>
              <a:off x="2275" y="322993"/>
              <a:ext cx="3258818" cy="33767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28" name="Google Shape;428;p92"/>
            <p:cNvSpPr/>
            <p:nvPr/>
          </p:nvSpPr>
          <p:spPr>
            <a:xfrm>
              <a:off x="3651142" y="332413"/>
              <a:ext cx="3602529" cy="3357898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2"/>
            <p:cNvSpPr txBox="1"/>
            <p:nvPr/>
          </p:nvSpPr>
          <p:spPr>
            <a:xfrm>
              <a:off x="3651142" y="332413"/>
              <a:ext cx="3602529" cy="3357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30" name="Google Shape;430;p92"/>
            <p:cNvSpPr/>
            <p:nvPr/>
          </p:nvSpPr>
          <p:spPr>
            <a:xfrm>
              <a:off x="7643720" y="374093"/>
              <a:ext cx="3326803" cy="3274537"/>
            </a:xfrm>
            <a:prstGeom prst="rect">
              <a:avLst/>
            </a:prstGeom>
            <a:solidFill>
              <a:srgbClr val="00C1C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2"/>
            <p:cNvSpPr txBox="1"/>
            <p:nvPr/>
          </p:nvSpPr>
          <p:spPr>
            <a:xfrm>
              <a:off x="7643720" y="374093"/>
              <a:ext cx="3326803" cy="3274537"/>
            </a:xfrm>
            <a:prstGeom prst="rect">
              <a:avLst/>
            </a:prstGeom>
            <a:solidFill>
              <a:srgbClr val="4B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32" name="Google Shape;432;p92"/>
          <p:cNvSpPr txBox="1"/>
          <p:nvPr/>
        </p:nvSpPr>
        <p:spPr>
          <a:xfrm>
            <a:off x="750750" y="5253150"/>
            <a:ext cx="109683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Key Question: </a:t>
            </a:r>
            <a:endParaRPr sz="24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the opportunities for coherence between expanded learning and school day practice that we can create or build on to </a:t>
            </a: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achieve</a:t>
            </a:r>
            <a:r>
              <a:rPr lang="en-US" sz="2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our cover s</a:t>
            </a: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tories? </a:t>
            </a:r>
            <a:endParaRPr sz="24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3" name="Google Shape;433;p92"/>
          <p:cNvSpPr/>
          <p:nvPr/>
        </p:nvSpPr>
        <p:spPr>
          <a:xfrm>
            <a:off x="1766341" y="1842519"/>
            <a:ext cx="1170000" cy="1170000"/>
          </a:xfrm>
          <a:prstGeom prst="ellipse">
            <a:avLst/>
          </a:prstGeom>
          <a:solidFill>
            <a:srgbClr val="A9AEA7"/>
          </a:solidFill>
          <a:ln w="19050" cap="flat" cmpd="sng">
            <a:solidFill>
              <a:srgbClr val="A9A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2"/>
          <p:cNvSpPr txBox="1"/>
          <p:nvPr/>
        </p:nvSpPr>
        <p:spPr>
          <a:xfrm>
            <a:off x="1937660" y="2000921"/>
            <a:ext cx="8274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12700" rIns="91225" bIns="12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2"/>
          <p:cNvSpPr/>
          <p:nvPr/>
        </p:nvSpPr>
        <p:spPr>
          <a:xfrm>
            <a:off x="5649826" y="1842448"/>
            <a:ext cx="1170000" cy="1170000"/>
          </a:xfrm>
          <a:prstGeom prst="ellipse">
            <a:avLst/>
          </a:prstGeom>
          <a:solidFill>
            <a:srgbClr val="A9AEA7"/>
          </a:solidFill>
          <a:ln w="19050" cap="flat" cmpd="sng">
            <a:solidFill>
              <a:srgbClr val="A9A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92"/>
          <p:cNvSpPr txBox="1"/>
          <p:nvPr/>
        </p:nvSpPr>
        <p:spPr>
          <a:xfrm>
            <a:off x="5800853" y="2029932"/>
            <a:ext cx="8274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12700" rIns="91225" bIns="12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92"/>
          <p:cNvSpPr/>
          <p:nvPr/>
        </p:nvSpPr>
        <p:spPr>
          <a:xfrm>
            <a:off x="9423651" y="1858638"/>
            <a:ext cx="1170000" cy="1170000"/>
          </a:xfrm>
          <a:prstGeom prst="ellipse">
            <a:avLst/>
          </a:prstGeom>
          <a:solidFill>
            <a:srgbClr val="A9AEA7"/>
          </a:solidFill>
          <a:ln w="19050" cap="flat" cmpd="sng">
            <a:solidFill>
              <a:srgbClr val="A9AE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92"/>
          <p:cNvSpPr txBox="1"/>
          <p:nvPr/>
        </p:nvSpPr>
        <p:spPr>
          <a:xfrm>
            <a:off x="9594940" y="2029947"/>
            <a:ext cx="8274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12700" rIns="91225" bIns="12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92"/>
          <p:cNvSpPr txBox="1"/>
          <p:nvPr/>
        </p:nvSpPr>
        <p:spPr>
          <a:xfrm>
            <a:off x="996204" y="2870590"/>
            <a:ext cx="3286125" cy="234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175" tIns="330200" rIns="256175" bIns="330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Individually, </a:t>
            </a:r>
            <a:endParaRPr sz="22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1" indent="-133350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Brainstorm responses to the key question</a:t>
            </a:r>
            <a:endParaRPr sz="18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1" indent="-1333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Pick your top </a:t>
            </a: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 or 3 i</a:t>
            </a:r>
            <a:r>
              <a:rPr lang="en-US"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deas</a:t>
            </a:r>
            <a:endParaRPr sz="18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0" name="Google Shape;440;p92"/>
          <p:cNvSpPr txBox="1"/>
          <p:nvPr/>
        </p:nvSpPr>
        <p:spPr>
          <a:xfrm>
            <a:off x="4751013" y="2838874"/>
            <a:ext cx="3557400" cy="2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175" tIns="330200" rIns="256175" bIns="330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groups of 4, </a:t>
            </a:r>
            <a:endParaRPr sz="22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1" indent="-127000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Round robin share your ideas</a:t>
            </a:r>
            <a:endParaRPr sz="17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1" indent="-12700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Choose 3 to 5 ideas to share with the whole group</a:t>
            </a:r>
            <a:endParaRPr sz="17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1" indent="-12700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Write them on post-its</a:t>
            </a:r>
            <a:endParaRPr sz="17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marR="0" lvl="2" indent="-11430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7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– 1 idea/note; 5-7 words</a:t>
            </a:r>
            <a:endParaRPr sz="17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1" name="Google Shape;441;p92"/>
          <p:cNvSpPr txBox="1"/>
          <p:nvPr/>
        </p:nvSpPr>
        <p:spPr>
          <a:xfrm>
            <a:off x="8432926" y="2928127"/>
            <a:ext cx="3286200" cy="23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175" tIns="330200" rIns="256175" bIns="330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Group them as you present</a:t>
            </a:r>
            <a:endParaRPr sz="22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22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93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93"/>
          <p:cNvSpPr txBox="1">
            <a:spLocks noGrp="1"/>
          </p:cNvSpPr>
          <p:nvPr>
            <p:ph type="title"/>
          </p:nvPr>
        </p:nvSpPr>
        <p:spPr>
          <a:xfrm>
            <a:off x="3821697" y="339015"/>
            <a:ext cx="8009632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3600"/>
              <a:buNone/>
            </a:pPr>
            <a:r>
              <a:rPr lang="en-US" sz="54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GROUP DISCUSSION</a:t>
            </a:r>
            <a:endParaRPr sz="44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3"/>
          <p:cNvSpPr txBox="1">
            <a:spLocks noGrp="1"/>
          </p:cNvSpPr>
          <p:nvPr>
            <p:ph type="body" idx="1"/>
          </p:nvPr>
        </p:nvSpPr>
        <p:spPr>
          <a:xfrm>
            <a:off x="3955377" y="1534675"/>
            <a:ext cx="6919800" cy="5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>
                <a:latin typeface="Avenir"/>
                <a:ea typeface="Avenir"/>
                <a:cs typeface="Avenir"/>
                <a:sym typeface="Avenir"/>
              </a:rPr>
              <a:t>What questions do people have? 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>
                <a:latin typeface="Avenir"/>
                <a:ea typeface="Avenir"/>
                <a:cs typeface="Avenir"/>
                <a:sym typeface="Avenir"/>
              </a:rPr>
              <a:t>What areas are you most excited about? 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>
                <a:latin typeface="Avenir"/>
                <a:ea typeface="Avenir"/>
                <a:cs typeface="Avenir"/>
                <a:sym typeface="Avenir"/>
              </a:rPr>
              <a:t>What areas cause concern or raise questions?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What other ideas are coming up for you? </a:t>
            </a:r>
            <a:endParaRPr b="0" i="0" u="none" strike="noStrike">
              <a:latin typeface="Avenir"/>
              <a:ea typeface="Avenir"/>
              <a:cs typeface="Avenir"/>
              <a:sym typeface="Avenir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>
                <a:latin typeface="Avenir"/>
                <a:ea typeface="Avenir"/>
                <a:cs typeface="Avenir"/>
                <a:sym typeface="Avenir"/>
              </a:rPr>
              <a:t>Can we agree on these focus areas?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455" name="Google Shape;455;p93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5E4E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</p:txBody>
      </p:sp>
      <p:sp>
        <p:nvSpPr>
          <p:cNvPr id="461" name="Google Shape;461;p28"/>
          <p:cNvSpPr txBox="1"/>
          <p:nvPr/>
        </p:nvSpPr>
        <p:spPr>
          <a:xfrm>
            <a:off x="838200" y="2200072"/>
            <a:ext cx="450028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recommendations or advice do people have about funding this work?</a:t>
            </a: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62" name="Google Shape;4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523" y="932954"/>
            <a:ext cx="4500275" cy="499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g2fea8e3708f_0_7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2fea8e3708f_0_7"/>
          <p:cNvSpPr txBox="1">
            <a:spLocks noGrp="1"/>
          </p:cNvSpPr>
          <p:nvPr>
            <p:ph type="title"/>
          </p:nvPr>
        </p:nvSpPr>
        <p:spPr>
          <a:xfrm>
            <a:off x="1359332" y="2597342"/>
            <a:ext cx="7290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Closing &amp; Next Steps</a:t>
            </a: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2fea8e3708f_0_7"/>
          <p:cNvSpPr/>
          <p:nvPr/>
        </p:nvSpPr>
        <p:spPr>
          <a:xfrm>
            <a:off x="9792795" y="2107608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g2fea8e3708f_0_7"/>
          <p:cNvSpPr txBox="1"/>
          <p:nvPr/>
        </p:nvSpPr>
        <p:spPr>
          <a:xfrm>
            <a:off x="1162381" y="3429000"/>
            <a:ext cx="76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lang="en-US" sz="2000">
                <a:solidFill>
                  <a:srgbClr val="4BBEAF"/>
                </a:solidFill>
              </a:rPr>
              <a:t>Close up the day with clarity about what’s next.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1"/>
          <p:cNvSpPr/>
          <p:nvPr/>
        </p:nvSpPr>
        <p:spPr>
          <a:xfrm flipH="1">
            <a:off x="0" y="0"/>
            <a:ext cx="5802086" cy="6858000"/>
          </a:xfrm>
          <a:custGeom>
            <a:avLst/>
            <a:gdLst/>
            <a:ahLst/>
            <a:cxnLst/>
            <a:rect l="l" t="t" r="r" b="b"/>
            <a:pathLst>
              <a:path w="5734864" h="6858000" extrusionOk="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1"/>
          <p:cNvSpPr txBox="1">
            <a:spLocks noGrp="1"/>
          </p:cNvSpPr>
          <p:nvPr>
            <p:ph type="title"/>
          </p:nvPr>
        </p:nvSpPr>
        <p:spPr>
          <a:xfrm>
            <a:off x="773408" y="0"/>
            <a:ext cx="3616913" cy="279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1"/>
          <p:cNvSpPr txBox="1"/>
          <p:nvPr/>
        </p:nvSpPr>
        <p:spPr>
          <a:xfrm>
            <a:off x="773400" y="2860650"/>
            <a:ext cx="39294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3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is one thing you learned?</a:t>
            </a:r>
            <a:endParaRPr sz="230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is one idea or action you are eager to pursue? 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3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Share with an elbow partner </a:t>
            </a:r>
            <a:endParaRPr sz="23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80" name="Google Shape;480;p31" descr="Lights O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4801" y="578738"/>
            <a:ext cx="5670549" cy="56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95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95"/>
          <p:cNvSpPr txBox="1">
            <a:spLocks noGrp="1"/>
          </p:cNvSpPr>
          <p:nvPr>
            <p:ph type="title"/>
          </p:nvPr>
        </p:nvSpPr>
        <p:spPr>
          <a:xfrm>
            <a:off x="3622555" y="548970"/>
            <a:ext cx="6116177" cy="76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40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95"/>
          <p:cNvSpPr txBox="1">
            <a:spLocks noGrp="1"/>
          </p:cNvSpPr>
          <p:nvPr>
            <p:ph type="body" idx="1"/>
          </p:nvPr>
        </p:nvSpPr>
        <p:spPr>
          <a:xfrm>
            <a:off x="3425283" y="2190750"/>
            <a:ext cx="726948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Share notes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Convene virtual meetings to action plan</a:t>
            </a:r>
            <a:endParaRPr/>
          </a:p>
          <a:p>
            <a:pPr marL="1143000" lvl="2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2 or 3 virtual 1.5 to 2 hour meetings in October and November</a:t>
            </a:r>
            <a:endParaRPr sz="2300"/>
          </a:p>
          <a:p>
            <a:pPr marL="1143000" lvl="2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Final review of the action plan, including structure and co-leadership of the project </a:t>
            </a:r>
            <a:endParaRPr sz="230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Advice on fundraising as interested/able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9" name="Google Shape;489;p95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0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0"/>
          <p:cNvSpPr txBox="1">
            <a:spLocks noGrp="1"/>
          </p:cNvSpPr>
          <p:nvPr>
            <p:ph type="title"/>
          </p:nvPr>
        </p:nvSpPr>
        <p:spPr>
          <a:xfrm>
            <a:off x="3613945" y="539638"/>
            <a:ext cx="5318021" cy="9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60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sz="48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0"/>
          <p:cNvSpPr txBox="1"/>
          <p:nvPr/>
        </p:nvSpPr>
        <p:spPr>
          <a:xfrm>
            <a:off x="3164050" y="2160525"/>
            <a:ext cx="8498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 sz="280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Participants will develop and agree on three to five innovative strategies to increase coherence between school day and expanded learning practice in order to improve learning conditions for young people.</a:t>
            </a:r>
            <a:endParaRPr sz="280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70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6" descr="A black background with a blue and green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6"/>
          <p:cNvSpPr txBox="1">
            <a:spLocks noGrp="1"/>
          </p:cNvSpPr>
          <p:nvPr>
            <p:ph type="title"/>
          </p:nvPr>
        </p:nvSpPr>
        <p:spPr>
          <a:xfrm>
            <a:off x="3914843" y="615425"/>
            <a:ext cx="43623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EXIT TICKET</a:t>
            </a:r>
            <a:endParaRPr sz="4000">
              <a:solidFill>
                <a:srgbClr val="4BBE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1137" y="1761176"/>
            <a:ext cx="4149725" cy="398869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96"/>
          <p:cNvSpPr txBox="1"/>
          <p:nvPr/>
        </p:nvSpPr>
        <p:spPr>
          <a:xfrm>
            <a:off x="10553700" y="5880100"/>
            <a:ext cx="1358900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1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1"/>
          <p:cNvSpPr txBox="1">
            <a:spLocks noGrp="1"/>
          </p:cNvSpPr>
          <p:nvPr>
            <p:ph type="title"/>
          </p:nvPr>
        </p:nvSpPr>
        <p:spPr>
          <a:xfrm>
            <a:off x="308359" y="640195"/>
            <a:ext cx="7192578" cy="76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4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Question </a:t>
            </a:r>
            <a:endParaRPr sz="40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1"/>
          <p:cNvSpPr txBox="1"/>
          <p:nvPr/>
        </p:nvSpPr>
        <p:spPr>
          <a:xfrm>
            <a:off x="1349562" y="2182198"/>
            <a:ext cx="9572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5A"/>
              </a:buClr>
              <a:buSzPts val="4000"/>
              <a:buFont typeface="Arial"/>
              <a:buNone/>
            </a:pPr>
            <a:r>
              <a:rPr lang="en-US" sz="3300" b="0" i="0" u="none" strike="noStrike" cap="none">
                <a:solidFill>
                  <a:srgbClr val="44695A"/>
                </a:solidFill>
                <a:latin typeface="Avenir"/>
                <a:ea typeface="Avenir"/>
                <a:cs typeface="Avenir"/>
                <a:sym typeface="Avenir"/>
              </a:rPr>
              <a:t>What are the opportunities for coherence between expanded learning and school day practice that will improve learning conditions for young people?</a:t>
            </a:r>
            <a:endParaRPr sz="3300" b="0" i="0" u="none" strike="noStrike" cap="none">
              <a:solidFill>
                <a:srgbClr val="44695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72"/>
          <p:cNvPicPr preferRelativeResize="0"/>
          <p:nvPr/>
        </p:nvPicPr>
        <p:blipFill rotWithShape="1">
          <a:blip r:embed="rId3">
            <a:alphaModFix/>
          </a:blip>
          <a:srcRect l="54" r="4430"/>
          <a:stretch/>
        </p:blipFill>
        <p:spPr>
          <a:xfrm>
            <a:off x="0" y="0"/>
            <a:ext cx="123693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2"/>
          <p:cNvSpPr txBox="1"/>
          <p:nvPr/>
        </p:nvSpPr>
        <p:spPr>
          <a:xfrm>
            <a:off x="12" y="-1"/>
            <a:ext cx="4074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028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DB4028"/>
                </a:solidFill>
                <a:latin typeface="Arial"/>
                <a:ea typeface="Arial"/>
                <a:cs typeface="Arial"/>
                <a:sym typeface="Arial"/>
              </a:rPr>
              <a:t>MINGLE</a:t>
            </a:r>
            <a:endParaRPr/>
          </a:p>
        </p:txBody>
      </p:sp>
      <p:sp>
        <p:nvSpPr>
          <p:cNvPr id="202" name="Google Shape;202;p72"/>
          <p:cNvSpPr txBox="1"/>
          <p:nvPr/>
        </p:nvSpPr>
        <p:spPr>
          <a:xfrm>
            <a:off x="11707318" y="53514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2"/>
          <p:cNvSpPr txBox="1"/>
          <p:nvPr/>
        </p:nvSpPr>
        <p:spPr>
          <a:xfrm>
            <a:off x="3120152" y="3602695"/>
            <a:ext cx="8109900" cy="30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Char char="o"/>
            </a:pPr>
            <a:r>
              <a:rPr lang="en-US" sz="240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did you love about school?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Char char="o"/>
            </a:pPr>
            <a:r>
              <a:rPr lang="en-US" sz="240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did you do when you weren’t at school? </a:t>
            </a:r>
            <a:endParaRPr sz="240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Char char="o"/>
            </a:pPr>
            <a:r>
              <a:rPr lang="en-US" sz="240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elements of your out-of-school life would have made your school experience more enriching?  </a:t>
            </a:r>
            <a:endParaRPr sz="240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73" descr="A black rectangle with orange and blue strip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3"/>
          <p:cNvSpPr txBox="1">
            <a:spLocks noGrp="1"/>
          </p:cNvSpPr>
          <p:nvPr>
            <p:ph type="title"/>
          </p:nvPr>
        </p:nvSpPr>
        <p:spPr>
          <a:xfrm>
            <a:off x="1743121" y="2785357"/>
            <a:ext cx="729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8890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Context: The Proposed Work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3"/>
          <p:cNvSpPr/>
          <p:nvPr/>
        </p:nvSpPr>
        <p:spPr>
          <a:xfrm>
            <a:off x="9899260" y="2234068"/>
            <a:ext cx="0" cy="2261870"/>
          </a:xfrm>
          <a:custGeom>
            <a:avLst/>
            <a:gdLst/>
            <a:ahLst/>
            <a:cxnLst/>
            <a:rect l="l" t="t" r="r" b="b"/>
            <a:pathLst>
              <a:path w="120000" h="2261870" extrusionOk="0">
                <a:moveTo>
                  <a:pt x="0" y="0"/>
                </a:moveTo>
                <a:lnTo>
                  <a:pt x="0" y="2261590"/>
                </a:lnTo>
              </a:path>
            </a:pathLst>
          </a:custGeom>
          <a:noFill/>
          <a:ln w="25400" cap="flat" cmpd="sng">
            <a:solidFill>
              <a:srgbClr val="BABC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73"/>
          <p:cNvSpPr txBox="1"/>
          <p:nvPr/>
        </p:nvSpPr>
        <p:spPr>
          <a:xfrm>
            <a:off x="1349220" y="3429000"/>
            <a:ext cx="76839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EA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BBEAF"/>
                </a:solidFill>
                <a:latin typeface="Arial"/>
                <a:ea typeface="Arial"/>
                <a:cs typeface="Arial"/>
                <a:sym typeface="Arial"/>
              </a:rPr>
              <a:t>Purpose: Understand the direction and scope of this work.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BBEAF"/>
          </a:solidFill>
          <a:ln>
            <a:noFill/>
          </a:ln>
        </p:spPr>
      </p:pic>
      <p:pic>
        <p:nvPicPr>
          <p:cNvPr id="219" name="Google Shape;21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288" y="1248650"/>
            <a:ext cx="5812587" cy="560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4"/>
          <p:cNvSpPr txBox="1"/>
          <p:nvPr/>
        </p:nvSpPr>
        <p:spPr>
          <a:xfrm>
            <a:off x="5579800" y="219300"/>
            <a:ext cx="6222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Guiding Principles for Equitable Whole Child Design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Learning Policy Institute &amp; Turnaround for Children, 2021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1" name="Google Shape;221;p74"/>
          <p:cNvSpPr txBox="1"/>
          <p:nvPr/>
        </p:nvSpPr>
        <p:spPr>
          <a:xfrm>
            <a:off x="537252" y="1764454"/>
            <a:ext cx="49152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300" b="1" i="0" u="none" strike="noStrike" cap="none">
                <a:solidFill>
                  <a:schemeClr val="accent2"/>
                </a:solidFill>
              </a:rPr>
              <a:t>PART OF A LARGER CONVERSATION: </a:t>
            </a:r>
            <a:endParaRPr sz="33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300" i="0" u="none" strike="noStrike" cap="none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300" i="0" u="none" strike="noStrike" cap="none">
                <a:solidFill>
                  <a:schemeClr val="accent2"/>
                </a:solidFill>
              </a:rPr>
              <a:t>Coherence around the Whole-Child Approach</a:t>
            </a:r>
            <a:endParaRPr sz="3300" i="0" u="none" strike="noStrike" cap="none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BBEAF"/>
          </a:solidFill>
          <a:ln>
            <a:noFill/>
          </a:ln>
        </p:spPr>
      </p:pic>
      <p:pic>
        <p:nvPicPr>
          <p:cNvPr id="228" name="Google Shape;228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327" y="382472"/>
            <a:ext cx="4577201" cy="58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749" y="0"/>
            <a:ext cx="52960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rnaround for Children - PowerPoint 2017 -1.3">
  <a:themeElements>
    <a:clrScheme name="2017 Turnaround for Children Colors">
      <a:dk1>
        <a:srgbClr val="333F48"/>
      </a:dk1>
      <a:lt1>
        <a:srgbClr val="FFFFFF"/>
      </a:lt1>
      <a:dk2>
        <a:srgbClr val="333F48"/>
      </a:dk2>
      <a:lt2>
        <a:srgbClr val="C5CFDA"/>
      </a:lt2>
      <a:accent1>
        <a:srgbClr val="00AEC7"/>
      </a:accent1>
      <a:accent2>
        <a:srgbClr val="F4364C"/>
      </a:accent2>
      <a:accent3>
        <a:srgbClr val="C4D600"/>
      </a:accent3>
      <a:accent4>
        <a:srgbClr val="FF8200"/>
      </a:accent4>
      <a:accent5>
        <a:srgbClr val="00C389"/>
      </a:accent5>
      <a:accent6>
        <a:srgbClr val="AC4FC6"/>
      </a:accent6>
      <a:hlink>
        <a:srgbClr val="00AEC7"/>
      </a:hlink>
      <a:folHlink>
        <a:srgbClr val="00AE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2198</Words>
  <Application>Microsoft Macintosh PowerPoint</Application>
  <PresentationFormat>Widescreen</PresentationFormat>
  <Paragraphs>22172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Lato</vt:lpstr>
      <vt:lpstr>Caveat</vt:lpstr>
      <vt:lpstr>Play</vt:lpstr>
      <vt:lpstr>Avenir</vt:lpstr>
      <vt:lpstr>Century Gothic</vt:lpstr>
      <vt:lpstr>Calibri</vt:lpstr>
      <vt:lpstr>Lato Black</vt:lpstr>
      <vt:lpstr>Office Theme</vt:lpstr>
      <vt:lpstr>Turnaround for Children - PowerPoint 2017 -1.3</vt:lpstr>
      <vt:lpstr>Whole Day, Whole Year, Whole Child</vt:lpstr>
      <vt:lpstr>Introductions</vt:lpstr>
      <vt:lpstr>AGENDA</vt:lpstr>
      <vt:lpstr>OBJECTIVE</vt:lpstr>
      <vt:lpstr>Key Question </vt:lpstr>
      <vt:lpstr>PowerPoint Presentation</vt:lpstr>
      <vt:lpstr>Context: The Proposed Work</vt:lpstr>
      <vt:lpstr>PowerPoint Presentation</vt:lpstr>
      <vt:lpstr>PowerPoint Presentation</vt:lpstr>
      <vt:lpstr>THE PROJECT: School Day and Expanded Learning Coherence</vt:lpstr>
      <vt:lpstr>PowerPoint Presentation</vt:lpstr>
      <vt:lpstr>THE PROJECT: School Day and Expanded Learning Coherence</vt:lpstr>
      <vt:lpstr>PowerPoint Presentation</vt:lpstr>
      <vt:lpstr>Context: What We Know &amp; Wonder</vt:lpstr>
      <vt:lpstr>PowerPoint Presentation</vt:lpstr>
      <vt:lpstr>Femi Vance American Institutes of Research</vt:lpstr>
      <vt:lpstr>Questions? </vt:lpstr>
      <vt:lpstr>PowerPoint Presentation</vt:lpstr>
      <vt:lpstr>Common Ground: A Shared Vision</vt:lpstr>
      <vt:lpstr>PowerPoint Presentation</vt:lpstr>
      <vt:lpstr>DISCUSSION</vt:lpstr>
      <vt:lpstr>YOUR TICKET TO LUNCH……</vt:lpstr>
      <vt:lpstr>PowerPoint Presentation</vt:lpstr>
      <vt:lpstr>ENERGIZER</vt:lpstr>
      <vt:lpstr>Share your ticket? </vt:lpstr>
      <vt:lpstr>Common Ground:  The Education Landscape</vt:lpstr>
      <vt:lpstr>MAPPING THE EDUCATION LANDSCAPE</vt:lpstr>
      <vt:lpstr>FULL GROUP DISCUSSION</vt:lpstr>
      <vt:lpstr>Common Ground:  Barriers to Coherence </vt:lpstr>
      <vt:lpstr>POSSIBLE BARRIERS TO COHERENCE</vt:lpstr>
      <vt:lpstr>Defining Innovative Strategies </vt:lpstr>
      <vt:lpstr>Key Question </vt:lpstr>
      <vt:lpstr>Steps</vt:lpstr>
      <vt:lpstr>PowerPoint Presentation</vt:lpstr>
      <vt:lpstr>GROUP DISCUSSION</vt:lpstr>
      <vt:lpstr>FUNDING</vt:lpstr>
      <vt:lpstr>Closing &amp; Next Steps </vt:lpstr>
      <vt:lpstr>Learn</vt:lpstr>
      <vt:lpstr>NEXT STEPS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Brackenridge</dc:creator>
  <cp:lastModifiedBy>Jaclyn Aviles</cp:lastModifiedBy>
  <cp:revision>1</cp:revision>
  <dcterms:created xsi:type="dcterms:W3CDTF">2024-08-25T23:20:46Z</dcterms:created>
  <dcterms:modified xsi:type="dcterms:W3CDTF">2024-09-13T17:39:26Z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dc6f80-efba-4389-b4c5-27e7a45508f7_Enabled">
    <vt:lpwstr>true</vt:lpwstr>
  </property>
  <property fmtid="{D5CDD505-2E9C-101B-9397-08002B2CF9AE}" pid="3" name="MSIP_Label_51dc6f80-efba-4389-b4c5-27e7a45508f7_SetDate">
    <vt:lpwstr>2024-09-05T17:41:43Z</vt:lpwstr>
  </property>
  <property fmtid="{D5CDD505-2E9C-101B-9397-08002B2CF9AE}" pid="4" name="MSIP_Label_51dc6f80-efba-4389-b4c5-27e7a45508f7_Method">
    <vt:lpwstr>Standard</vt:lpwstr>
  </property>
  <property fmtid="{D5CDD505-2E9C-101B-9397-08002B2CF9AE}" pid="5" name="MSIP_Label_51dc6f80-efba-4389-b4c5-27e7a45508f7_Name">
    <vt:lpwstr>defa4170-0d19-0005-0004-bc88714345d2</vt:lpwstr>
  </property>
  <property fmtid="{D5CDD505-2E9C-101B-9397-08002B2CF9AE}" pid="6" name="MSIP_Label_51dc6f80-efba-4389-b4c5-27e7a45508f7_SiteId">
    <vt:lpwstr>5e738de6-5825-4ecd-a1af-c714d8afb85c</vt:lpwstr>
  </property>
  <property fmtid="{D5CDD505-2E9C-101B-9397-08002B2CF9AE}" pid="7" name="MSIP_Label_51dc6f80-efba-4389-b4c5-27e7a45508f7_ActionId">
    <vt:lpwstr>bd34a6fb-ecd9-4018-9766-8a8515669d4d</vt:lpwstr>
  </property>
  <property fmtid="{D5CDD505-2E9C-101B-9397-08002B2CF9AE}" pid="8" name="MSIP_Label_51dc6f80-efba-4389-b4c5-27e7a45508f7_ContentBits">
    <vt:lpwstr>0</vt:lpwstr>
  </property>
</Properties>
</file>